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98" r:id="rId4"/>
    <p:sldId id="299" r:id="rId5"/>
    <p:sldId id="313" r:id="rId6"/>
    <p:sldId id="312" r:id="rId7"/>
    <p:sldId id="314" r:id="rId8"/>
    <p:sldId id="297" r:id="rId9"/>
    <p:sldId id="302" r:id="rId10"/>
    <p:sldId id="311" r:id="rId11"/>
    <p:sldId id="303" r:id="rId12"/>
    <p:sldId id="306" r:id="rId13"/>
    <p:sldId id="309" r:id="rId14"/>
    <p:sldId id="305" r:id="rId15"/>
    <p:sldId id="308" r:id="rId16"/>
    <p:sldId id="304" r:id="rId17"/>
    <p:sldId id="3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6"/>
  </p:normalViewPr>
  <p:slideViewPr>
    <p:cSldViewPr snapToGrid="0" snapToObjects="1">
      <p:cViewPr varScale="1">
        <p:scale>
          <a:sx n="75" d="100"/>
          <a:sy n="75" d="100"/>
        </p:scale>
        <p:origin x="160" y="1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E0AA-A262-2249-B14D-3BE13B076B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704EDE2-E613-8141-8BAE-68B174CA88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2BC71BB-6105-E645-AA37-AB67E0EE4F5B}"/>
              </a:ext>
            </a:extLst>
          </p:cNvPr>
          <p:cNvSpPr>
            <a:spLocks noGrp="1"/>
          </p:cNvSpPr>
          <p:nvPr>
            <p:ph type="dt" sz="half" idx="10"/>
          </p:nvPr>
        </p:nvSpPr>
        <p:spPr/>
        <p:txBody>
          <a:bodyPr/>
          <a:lstStyle/>
          <a:p>
            <a:fld id="{1FF2DD92-9E94-3E42-B62F-702CFD4BE883}" type="datetimeFigureOut">
              <a:rPr lang="en-US" smtClean="0"/>
              <a:t>9/18/23</a:t>
            </a:fld>
            <a:endParaRPr lang="en-US"/>
          </a:p>
        </p:txBody>
      </p:sp>
      <p:sp>
        <p:nvSpPr>
          <p:cNvPr id="5" name="Footer Placeholder 4">
            <a:extLst>
              <a:ext uri="{FF2B5EF4-FFF2-40B4-BE49-F238E27FC236}">
                <a16:creationId xmlns:a16="http://schemas.microsoft.com/office/drawing/2014/main" id="{BF3D69D0-D584-524C-BEDD-C66FAD8CB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EF1B5-4A1A-1146-AD12-1B6EBB9848DC}"/>
              </a:ext>
            </a:extLst>
          </p:cNvPr>
          <p:cNvSpPr>
            <a:spLocks noGrp="1"/>
          </p:cNvSpPr>
          <p:nvPr>
            <p:ph type="sldNum" sz="quarter" idx="12"/>
          </p:nvPr>
        </p:nvSpPr>
        <p:spPr/>
        <p:txBody>
          <a:bodyPr/>
          <a:lstStyle/>
          <a:p>
            <a:fld id="{74FDD0C8-9415-FE40-833E-7C46BBEBA9C8}" type="slidenum">
              <a:rPr lang="en-US" smtClean="0"/>
              <a:t>‹#›</a:t>
            </a:fld>
            <a:endParaRPr lang="en-US"/>
          </a:p>
        </p:txBody>
      </p:sp>
    </p:spTree>
    <p:extLst>
      <p:ext uri="{BB962C8B-B14F-4D97-AF65-F5344CB8AC3E}">
        <p14:creationId xmlns:p14="http://schemas.microsoft.com/office/powerpoint/2010/main" val="283047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FEE9-F629-AE4A-9DAF-EECFD332C6E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0EEE0D9-25A2-694E-BA7F-C439185D22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1F98F1-34AA-2644-BDF5-21DF4AB3C68E}"/>
              </a:ext>
            </a:extLst>
          </p:cNvPr>
          <p:cNvSpPr>
            <a:spLocks noGrp="1"/>
          </p:cNvSpPr>
          <p:nvPr>
            <p:ph type="dt" sz="half" idx="10"/>
          </p:nvPr>
        </p:nvSpPr>
        <p:spPr/>
        <p:txBody>
          <a:bodyPr/>
          <a:lstStyle/>
          <a:p>
            <a:fld id="{1FF2DD92-9E94-3E42-B62F-702CFD4BE883}" type="datetimeFigureOut">
              <a:rPr lang="en-US" smtClean="0"/>
              <a:t>9/18/23</a:t>
            </a:fld>
            <a:endParaRPr lang="en-US"/>
          </a:p>
        </p:txBody>
      </p:sp>
      <p:sp>
        <p:nvSpPr>
          <p:cNvPr id="5" name="Footer Placeholder 4">
            <a:extLst>
              <a:ext uri="{FF2B5EF4-FFF2-40B4-BE49-F238E27FC236}">
                <a16:creationId xmlns:a16="http://schemas.microsoft.com/office/drawing/2014/main" id="{3B682891-B856-B746-AEDC-80C4CFB8D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78F0C-002B-5045-82A2-0AF3D3B5B9AE}"/>
              </a:ext>
            </a:extLst>
          </p:cNvPr>
          <p:cNvSpPr>
            <a:spLocks noGrp="1"/>
          </p:cNvSpPr>
          <p:nvPr>
            <p:ph type="sldNum" sz="quarter" idx="12"/>
          </p:nvPr>
        </p:nvSpPr>
        <p:spPr/>
        <p:txBody>
          <a:bodyPr/>
          <a:lstStyle/>
          <a:p>
            <a:fld id="{74FDD0C8-9415-FE40-833E-7C46BBEBA9C8}" type="slidenum">
              <a:rPr lang="en-US" smtClean="0"/>
              <a:t>‹#›</a:t>
            </a:fld>
            <a:endParaRPr lang="en-US"/>
          </a:p>
        </p:txBody>
      </p:sp>
    </p:spTree>
    <p:extLst>
      <p:ext uri="{BB962C8B-B14F-4D97-AF65-F5344CB8AC3E}">
        <p14:creationId xmlns:p14="http://schemas.microsoft.com/office/powerpoint/2010/main" val="15657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6AB348-0852-EF45-B447-364BB01FA64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6FF939-AE9D-D447-BA7D-172BADFCE9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631A26-642A-7F43-92F8-6B413F58C422}"/>
              </a:ext>
            </a:extLst>
          </p:cNvPr>
          <p:cNvSpPr>
            <a:spLocks noGrp="1"/>
          </p:cNvSpPr>
          <p:nvPr>
            <p:ph type="dt" sz="half" idx="10"/>
          </p:nvPr>
        </p:nvSpPr>
        <p:spPr/>
        <p:txBody>
          <a:bodyPr/>
          <a:lstStyle/>
          <a:p>
            <a:fld id="{1FF2DD92-9E94-3E42-B62F-702CFD4BE883}" type="datetimeFigureOut">
              <a:rPr lang="en-US" smtClean="0"/>
              <a:t>9/18/23</a:t>
            </a:fld>
            <a:endParaRPr lang="en-US"/>
          </a:p>
        </p:txBody>
      </p:sp>
      <p:sp>
        <p:nvSpPr>
          <p:cNvPr id="5" name="Footer Placeholder 4">
            <a:extLst>
              <a:ext uri="{FF2B5EF4-FFF2-40B4-BE49-F238E27FC236}">
                <a16:creationId xmlns:a16="http://schemas.microsoft.com/office/drawing/2014/main" id="{9B17BC5A-8754-D847-AA77-920390C4C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BE178-F639-0A46-8A9A-7097230610E3}"/>
              </a:ext>
            </a:extLst>
          </p:cNvPr>
          <p:cNvSpPr>
            <a:spLocks noGrp="1"/>
          </p:cNvSpPr>
          <p:nvPr>
            <p:ph type="sldNum" sz="quarter" idx="12"/>
          </p:nvPr>
        </p:nvSpPr>
        <p:spPr/>
        <p:txBody>
          <a:bodyPr/>
          <a:lstStyle/>
          <a:p>
            <a:fld id="{74FDD0C8-9415-FE40-833E-7C46BBEBA9C8}" type="slidenum">
              <a:rPr lang="en-US" smtClean="0"/>
              <a:t>‹#›</a:t>
            </a:fld>
            <a:endParaRPr lang="en-US"/>
          </a:p>
        </p:txBody>
      </p:sp>
    </p:spTree>
    <p:extLst>
      <p:ext uri="{BB962C8B-B14F-4D97-AF65-F5344CB8AC3E}">
        <p14:creationId xmlns:p14="http://schemas.microsoft.com/office/powerpoint/2010/main" val="473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7124-996B-6046-A5AF-5861BBFEAAC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7AB36D-7B32-8B44-84F1-13272A8385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29D202-AC69-6D42-B488-2313E54E2BEF}"/>
              </a:ext>
            </a:extLst>
          </p:cNvPr>
          <p:cNvSpPr>
            <a:spLocks noGrp="1"/>
          </p:cNvSpPr>
          <p:nvPr>
            <p:ph type="dt" sz="half" idx="10"/>
          </p:nvPr>
        </p:nvSpPr>
        <p:spPr/>
        <p:txBody>
          <a:bodyPr/>
          <a:lstStyle/>
          <a:p>
            <a:fld id="{1FF2DD92-9E94-3E42-B62F-702CFD4BE883}" type="datetimeFigureOut">
              <a:rPr lang="en-US" smtClean="0"/>
              <a:t>9/18/23</a:t>
            </a:fld>
            <a:endParaRPr lang="en-US"/>
          </a:p>
        </p:txBody>
      </p:sp>
      <p:sp>
        <p:nvSpPr>
          <p:cNvPr id="5" name="Footer Placeholder 4">
            <a:extLst>
              <a:ext uri="{FF2B5EF4-FFF2-40B4-BE49-F238E27FC236}">
                <a16:creationId xmlns:a16="http://schemas.microsoft.com/office/drawing/2014/main" id="{717C9412-1F75-9745-B686-701BC761E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E2E63-3B16-B848-BC33-7D22A53E2CC8}"/>
              </a:ext>
            </a:extLst>
          </p:cNvPr>
          <p:cNvSpPr>
            <a:spLocks noGrp="1"/>
          </p:cNvSpPr>
          <p:nvPr>
            <p:ph type="sldNum" sz="quarter" idx="12"/>
          </p:nvPr>
        </p:nvSpPr>
        <p:spPr/>
        <p:txBody>
          <a:bodyPr/>
          <a:lstStyle/>
          <a:p>
            <a:fld id="{74FDD0C8-9415-FE40-833E-7C46BBEBA9C8}" type="slidenum">
              <a:rPr lang="en-US" smtClean="0"/>
              <a:t>‹#›</a:t>
            </a:fld>
            <a:endParaRPr lang="en-US"/>
          </a:p>
        </p:txBody>
      </p:sp>
    </p:spTree>
    <p:extLst>
      <p:ext uri="{BB962C8B-B14F-4D97-AF65-F5344CB8AC3E}">
        <p14:creationId xmlns:p14="http://schemas.microsoft.com/office/powerpoint/2010/main" val="235383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FAB9-C66F-4D4B-9A31-3632590BCDC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0F6587D-238E-B442-AFD4-AA5EE21E13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557CBD4-925B-D347-85EF-8CB5900E708A}"/>
              </a:ext>
            </a:extLst>
          </p:cNvPr>
          <p:cNvSpPr>
            <a:spLocks noGrp="1"/>
          </p:cNvSpPr>
          <p:nvPr>
            <p:ph type="dt" sz="half" idx="10"/>
          </p:nvPr>
        </p:nvSpPr>
        <p:spPr/>
        <p:txBody>
          <a:bodyPr/>
          <a:lstStyle/>
          <a:p>
            <a:fld id="{1FF2DD92-9E94-3E42-B62F-702CFD4BE883}" type="datetimeFigureOut">
              <a:rPr lang="en-US" smtClean="0"/>
              <a:t>9/18/23</a:t>
            </a:fld>
            <a:endParaRPr lang="en-US"/>
          </a:p>
        </p:txBody>
      </p:sp>
      <p:sp>
        <p:nvSpPr>
          <p:cNvPr id="5" name="Footer Placeholder 4">
            <a:extLst>
              <a:ext uri="{FF2B5EF4-FFF2-40B4-BE49-F238E27FC236}">
                <a16:creationId xmlns:a16="http://schemas.microsoft.com/office/drawing/2014/main" id="{D2807D32-AD45-D24E-AA89-BE1DFDE3A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09A49-77A3-AF4A-BEA7-B107D42BF84F}"/>
              </a:ext>
            </a:extLst>
          </p:cNvPr>
          <p:cNvSpPr>
            <a:spLocks noGrp="1"/>
          </p:cNvSpPr>
          <p:nvPr>
            <p:ph type="sldNum" sz="quarter" idx="12"/>
          </p:nvPr>
        </p:nvSpPr>
        <p:spPr/>
        <p:txBody>
          <a:bodyPr/>
          <a:lstStyle/>
          <a:p>
            <a:fld id="{74FDD0C8-9415-FE40-833E-7C46BBEBA9C8}" type="slidenum">
              <a:rPr lang="en-US" smtClean="0"/>
              <a:t>‹#›</a:t>
            </a:fld>
            <a:endParaRPr lang="en-US"/>
          </a:p>
        </p:txBody>
      </p:sp>
    </p:spTree>
    <p:extLst>
      <p:ext uri="{BB962C8B-B14F-4D97-AF65-F5344CB8AC3E}">
        <p14:creationId xmlns:p14="http://schemas.microsoft.com/office/powerpoint/2010/main" val="304925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6D3C-8ACA-7445-B79C-668C440D77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8AB5E7-2CA9-5B45-B895-1727B594FF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857582C-2A97-B642-946D-B96364186E4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DFA65F6-E8DE-EC40-97E0-4DD385E06B86}"/>
              </a:ext>
            </a:extLst>
          </p:cNvPr>
          <p:cNvSpPr>
            <a:spLocks noGrp="1"/>
          </p:cNvSpPr>
          <p:nvPr>
            <p:ph type="dt" sz="half" idx="10"/>
          </p:nvPr>
        </p:nvSpPr>
        <p:spPr/>
        <p:txBody>
          <a:bodyPr/>
          <a:lstStyle/>
          <a:p>
            <a:fld id="{1FF2DD92-9E94-3E42-B62F-702CFD4BE883}" type="datetimeFigureOut">
              <a:rPr lang="en-US" smtClean="0"/>
              <a:t>9/18/23</a:t>
            </a:fld>
            <a:endParaRPr lang="en-US"/>
          </a:p>
        </p:txBody>
      </p:sp>
      <p:sp>
        <p:nvSpPr>
          <p:cNvPr id="6" name="Footer Placeholder 5">
            <a:extLst>
              <a:ext uri="{FF2B5EF4-FFF2-40B4-BE49-F238E27FC236}">
                <a16:creationId xmlns:a16="http://schemas.microsoft.com/office/drawing/2014/main" id="{0A3423FF-2D47-8747-A31A-389B5C655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610558-BF41-8A4A-9B63-4D44D6901E77}"/>
              </a:ext>
            </a:extLst>
          </p:cNvPr>
          <p:cNvSpPr>
            <a:spLocks noGrp="1"/>
          </p:cNvSpPr>
          <p:nvPr>
            <p:ph type="sldNum" sz="quarter" idx="12"/>
          </p:nvPr>
        </p:nvSpPr>
        <p:spPr/>
        <p:txBody>
          <a:bodyPr/>
          <a:lstStyle/>
          <a:p>
            <a:fld id="{74FDD0C8-9415-FE40-833E-7C46BBEBA9C8}" type="slidenum">
              <a:rPr lang="en-US" smtClean="0"/>
              <a:t>‹#›</a:t>
            </a:fld>
            <a:endParaRPr lang="en-US"/>
          </a:p>
        </p:txBody>
      </p:sp>
    </p:spTree>
    <p:extLst>
      <p:ext uri="{BB962C8B-B14F-4D97-AF65-F5344CB8AC3E}">
        <p14:creationId xmlns:p14="http://schemas.microsoft.com/office/powerpoint/2010/main" val="303253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216F-5E69-E542-ACFF-E298A8947C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B60EB3-0733-3A47-B3B8-4B79DA75B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A1DF0F-0DFF-1F41-9EC2-9C5CFD09AB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6019D8B-32DE-6B48-AC6A-94EE15C5F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A2B8E2-91D6-C944-ABBB-CCA1894980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0BE809-7894-DA4B-BA29-26C8FCFE3336}"/>
              </a:ext>
            </a:extLst>
          </p:cNvPr>
          <p:cNvSpPr>
            <a:spLocks noGrp="1"/>
          </p:cNvSpPr>
          <p:nvPr>
            <p:ph type="dt" sz="half" idx="10"/>
          </p:nvPr>
        </p:nvSpPr>
        <p:spPr/>
        <p:txBody>
          <a:bodyPr/>
          <a:lstStyle/>
          <a:p>
            <a:fld id="{1FF2DD92-9E94-3E42-B62F-702CFD4BE883}" type="datetimeFigureOut">
              <a:rPr lang="en-US" smtClean="0"/>
              <a:t>9/18/23</a:t>
            </a:fld>
            <a:endParaRPr lang="en-US"/>
          </a:p>
        </p:txBody>
      </p:sp>
      <p:sp>
        <p:nvSpPr>
          <p:cNvPr id="8" name="Footer Placeholder 7">
            <a:extLst>
              <a:ext uri="{FF2B5EF4-FFF2-40B4-BE49-F238E27FC236}">
                <a16:creationId xmlns:a16="http://schemas.microsoft.com/office/drawing/2014/main" id="{6E682E61-4C75-A043-8779-70A6B28F84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2EC005-0878-CB43-8368-64EB64BE8F8B}"/>
              </a:ext>
            </a:extLst>
          </p:cNvPr>
          <p:cNvSpPr>
            <a:spLocks noGrp="1"/>
          </p:cNvSpPr>
          <p:nvPr>
            <p:ph type="sldNum" sz="quarter" idx="12"/>
          </p:nvPr>
        </p:nvSpPr>
        <p:spPr/>
        <p:txBody>
          <a:bodyPr/>
          <a:lstStyle/>
          <a:p>
            <a:fld id="{74FDD0C8-9415-FE40-833E-7C46BBEBA9C8}" type="slidenum">
              <a:rPr lang="en-US" smtClean="0"/>
              <a:t>‹#›</a:t>
            </a:fld>
            <a:endParaRPr lang="en-US"/>
          </a:p>
        </p:txBody>
      </p:sp>
    </p:spTree>
    <p:extLst>
      <p:ext uri="{BB962C8B-B14F-4D97-AF65-F5344CB8AC3E}">
        <p14:creationId xmlns:p14="http://schemas.microsoft.com/office/powerpoint/2010/main" val="189041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F713-3500-B142-A9DF-9EC6DE4178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F4C971C-DD54-3E42-9D15-6DAD8A2DC58C}"/>
              </a:ext>
            </a:extLst>
          </p:cNvPr>
          <p:cNvSpPr>
            <a:spLocks noGrp="1"/>
          </p:cNvSpPr>
          <p:nvPr>
            <p:ph type="dt" sz="half" idx="10"/>
          </p:nvPr>
        </p:nvSpPr>
        <p:spPr/>
        <p:txBody>
          <a:bodyPr/>
          <a:lstStyle/>
          <a:p>
            <a:fld id="{1FF2DD92-9E94-3E42-B62F-702CFD4BE883}" type="datetimeFigureOut">
              <a:rPr lang="en-US" smtClean="0"/>
              <a:t>9/18/23</a:t>
            </a:fld>
            <a:endParaRPr lang="en-US"/>
          </a:p>
        </p:txBody>
      </p:sp>
      <p:sp>
        <p:nvSpPr>
          <p:cNvPr id="4" name="Footer Placeholder 3">
            <a:extLst>
              <a:ext uri="{FF2B5EF4-FFF2-40B4-BE49-F238E27FC236}">
                <a16:creationId xmlns:a16="http://schemas.microsoft.com/office/drawing/2014/main" id="{3C181F8C-D4A2-3D4A-97E9-C532DB9F23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0F66A5-5D9A-5346-B70B-D28D8F092647}"/>
              </a:ext>
            </a:extLst>
          </p:cNvPr>
          <p:cNvSpPr>
            <a:spLocks noGrp="1"/>
          </p:cNvSpPr>
          <p:nvPr>
            <p:ph type="sldNum" sz="quarter" idx="12"/>
          </p:nvPr>
        </p:nvSpPr>
        <p:spPr/>
        <p:txBody>
          <a:bodyPr/>
          <a:lstStyle/>
          <a:p>
            <a:fld id="{74FDD0C8-9415-FE40-833E-7C46BBEBA9C8}" type="slidenum">
              <a:rPr lang="en-US" smtClean="0"/>
              <a:t>‹#›</a:t>
            </a:fld>
            <a:endParaRPr lang="en-US"/>
          </a:p>
        </p:txBody>
      </p:sp>
    </p:spTree>
    <p:extLst>
      <p:ext uri="{BB962C8B-B14F-4D97-AF65-F5344CB8AC3E}">
        <p14:creationId xmlns:p14="http://schemas.microsoft.com/office/powerpoint/2010/main" val="132681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047F45-0071-FD4F-A55B-282BDCCFA510}"/>
              </a:ext>
            </a:extLst>
          </p:cNvPr>
          <p:cNvSpPr>
            <a:spLocks noGrp="1"/>
          </p:cNvSpPr>
          <p:nvPr>
            <p:ph type="dt" sz="half" idx="10"/>
          </p:nvPr>
        </p:nvSpPr>
        <p:spPr/>
        <p:txBody>
          <a:bodyPr/>
          <a:lstStyle/>
          <a:p>
            <a:fld id="{1FF2DD92-9E94-3E42-B62F-702CFD4BE883}" type="datetimeFigureOut">
              <a:rPr lang="en-US" smtClean="0"/>
              <a:t>9/18/23</a:t>
            </a:fld>
            <a:endParaRPr lang="en-US"/>
          </a:p>
        </p:txBody>
      </p:sp>
      <p:sp>
        <p:nvSpPr>
          <p:cNvPr id="3" name="Footer Placeholder 2">
            <a:extLst>
              <a:ext uri="{FF2B5EF4-FFF2-40B4-BE49-F238E27FC236}">
                <a16:creationId xmlns:a16="http://schemas.microsoft.com/office/drawing/2014/main" id="{C9BCEF08-8E62-ED47-863F-57F5E6B053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D34E7D-1881-2943-9C07-5025C3E62C3F}"/>
              </a:ext>
            </a:extLst>
          </p:cNvPr>
          <p:cNvSpPr>
            <a:spLocks noGrp="1"/>
          </p:cNvSpPr>
          <p:nvPr>
            <p:ph type="sldNum" sz="quarter" idx="12"/>
          </p:nvPr>
        </p:nvSpPr>
        <p:spPr/>
        <p:txBody>
          <a:bodyPr/>
          <a:lstStyle/>
          <a:p>
            <a:fld id="{74FDD0C8-9415-FE40-833E-7C46BBEBA9C8}" type="slidenum">
              <a:rPr lang="en-US" smtClean="0"/>
              <a:t>‹#›</a:t>
            </a:fld>
            <a:endParaRPr lang="en-US"/>
          </a:p>
        </p:txBody>
      </p:sp>
    </p:spTree>
    <p:extLst>
      <p:ext uri="{BB962C8B-B14F-4D97-AF65-F5344CB8AC3E}">
        <p14:creationId xmlns:p14="http://schemas.microsoft.com/office/powerpoint/2010/main" val="259495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FA88-52C8-2C4C-96F8-F6D27D316D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7BA3248-B106-564C-B98F-6699ACA83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B4F00A-F308-AE41-9AD2-ED5A98768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DF9A6C-DF2B-6E4A-A81F-42B206741B85}"/>
              </a:ext>
            </a:extLst>
          </p:cNvPr>
          <p:cNvSpPr>
            <a:spLocks noGrp="1"/>
          </p:cNvSpPr>
          <p:nvPr>
            <p:ph type="dt" sz="half" idx="10"/>
          </p:nvPr>
        </p:nvSpPr>
        <p:spPr/>
        <p:txBody>
          <a:bodyPr/>
          <a:lstStyle/>
          <a:p>
            <a:fld id="{1FF2DD92-9E94-3E42-B62F-702CFD4BE883}" type="datetimeFigureOut">
              <a:rPr lang="en-US" smtClean="0"/>
              <a:t>9/18/23</a:t>
            </a:fld>
            <a:endParaRPr lang="en-US"/>
          </a:p>
        </p:txBody>
      </p:sp>
      <p:sp>
        <p:nvSpPr>
          <p:cNvPr id="6" name="Footer Placeholder 5">
            <a:extLst>
              <a:ext uri="{FF2B5EF4-FFF2-40B4-BE49-F238E27FC236}">
                <a16:creationId xmlns:a16="http://schemas.microsoft.com/office/drawing/2014/main" id="{1B33B830-BCF5-6342-8D50-776D0C6064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9EC94-4B68-9246-BF0D-ED3527F59DE4}"/>
              </a:ext>
            </a:extLst>
          </p:cNvPr>
          <p:cNvSpPr>
            <a:spLocks noGrp="1"/>
          </p:cNvSpPr>
          <p:nvPr>
            <p:ph type="sldNum" sz="quarter" idx="12"/>
          </p:nvPr>
        </p:nvSpPr>
        <p:spPr/>
        <p:txBody>
          <a:bodyPr/>
          <a:lstStyle/>
          <a:p>
            <a:fld id="{74FDD0C8-9415-FE40-833E-7C46BBEBA9C8}" type="slidenum">
              <a:rPr lang="en-US" smtClean="0"/>
              <a:t>‹#›</a:t>
            </a:fld>
            <a:endParaRPr lang="en-US"/>
          </a:p>
        </p:txBody>
      </p:sp>
    </p:spTree>
    <p:extLst>
      <p:ext uri="{BB962C8B-B14F-4D97-AF65-F5344CB8AC3E}">
        <p14:creationId xmlns:p14="http://schemas.microsoft.com/office/powerpoint/2010/main" val="250802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1A4F-F495-7D48-B425-3AA497608F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6D7A608-1FE7-3749-B997-C3353DA64D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10FAE-0674-2F48-96E1-7A1663766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D7DF27-8F7B-FD4E-8EE6-4E112F0D4D51}"/>
              </a:ext>
            </a:extLst>
          </p:cNvPr>
          <p:cNvSpPr>
            <a:spLocks noGrp="1"/>
          </p:cNvSpPr>
          <p:nvPr>
            <p:ph type="dt" sz="half" idx="10"/>
          </p:nvPr>
        </p:nvSpPr>
        <p:spPr/>
        <p:txBody>
          <a:bodyPr/>
          <a:lstStyle/>
          <a:p>
            <a:fld id="{1FF2DD92-9E94-3E42-B62F-702CFD4BE883}" type="datetimeFigureOut">
              <a:rPr lang="en-US" smtClean="0"/>
              <a:t>9/18/23</a:t>
            </a:fld>
            <a:endParaRPr lang="en-US"/>
          </a:p>
        </p:txBody>
      </p:sp>
      <p:sp>
        <p:nvSpPr>
          <p:cNvPr id="6" name="Footer Placeholder 5">
            <a:extLst>
              <a:ext uri="{FF2B5EF4-FFF2-40B4-BE49-F238E27FC236}">
                <a16:creationId xmlns:a16="http://schemas.microsoft.com/office/drawing/2014/main" id="{5E385F3A-5989-8748-9667-0CFCF0ABF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ACCD7-1F48-7C44-BB48-718A51145FE3}"/>
              </a:ext>
            </a:extLst>
          </p:cNvPr>
          <p:cNvSpPr>
            <a:spLocks noGrp="1"/>
          </p:cNvSpPr>
          <p:nvPr>
            <p:ph type="sldNum" sz="quarter" idx="12"/>
          </p:nvPr>
        </p:nvSpPr>
        <p:spPr/>
        <p:txBody>
          <a:bodyPr/>
          <a:lstStyle/>
          <a:p>
            <a:fld id="{74FDD0C8-9415-FE40-833E-7C46BBEBA9C8}" type="slidenum">
              <a:rPr lang="en-US" smtClean="0"/>
              <a:t>‹#›</a:t>
            </a:fld>
            <a:endParaRPr lang="en-US"/>
          </a:p>
        </p:txBody>
      </p:sp>
    </p:spTree>
    <p:extLst>
      <p:ext uri="{BB962C8B-B14F-4D97-AF65-F5344CB8AC3E}">
        <p14:creationId xmlns:p14="http://schemas.microsoft.com/office/powerpoint/2010/main" val="116270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973762-CD46-C345-9643-CABB1375D5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302A8E1-BE69-8B43-B4EF-399BFADD7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FB78C7-12D5-6E49-9959-F085F59AC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2DD92-9E94-3E42-B62F-702CFD4BE883}" type="datetimeFigureOut">
              <a:rPr lang="en-US" smtClean="0"/>
              <a:t>9/18/23</a:t>
            </a:fld>
            <a:endParaRPr lang="en-US"/>
          </a:p>
        </p:txBody>
      </p:sp>
      <p:sp>
        <p:nvSpPr>
          <p:cNvPr id="5" name="Footer Placeholder 4">
            <a:extLst>
              <a:ext uri="{FF2B5EF4-FFF2-40B4-BE49-F238E27FC236}">
                <a16:creationId xmlns:a16="http://schemas.microsoft.com/office/drawing/2014/main" id="{3E5530B1-0688-A94E-9EF5-108DD35F2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459062-A08A-304F-AF58-36E4DE1BC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DD0C8-9415-FE40-833E-7C46BBEBA9C8}" type="slidenum">
              <a:rPr lang="en-US" smtClean="0"/>
              <a:t>‹#›</a:t>
            </a:fld>
            <a:endParaRPr lang="en-US"/>
          </a:p>
        </p:txBody>
      </p:sp>
    </p:spTree>
    <p:extLst>
      <p:ext uri="{BB962C8B-B14F-4D97-AF65-F5344CB8AC3E}">
        <p14:creationId xmlns:p14="http://schemas.microsoft.com/office/powerpoint/2010/main" val="125474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7D3D4-853C-6E4B-B698-B8381CC9C6C0}"/>
              </a:ext>
            </a:extLst>
          </p:cNvPr>
          <p:cNvSpPr>
            <a:spLocks noGrp="1"/>
          </p:cNvSpPr>
          <p:nvPr>
            <p:ph type="ctrTitle"/>
          </p:nvPr>
        </p:nvSpPr>
        <p:spPr>
          <a:xfrm>
            <a:off x="1524000" y="1122363"/>
            <a:ext cx="9144000" cy="1655762"/>
          </a:xfrm>
        </p:spPr>
        <p:txBody>
          <a:bodyPr/>
          <a:lstStyle/>
          <a:p>
            <a:r>
              <a:rPr lang="en-US" dirty="0"/>
              <a:t>AI and Peace Polls</a:t>
            </a:r>
          </a:p>
        </p:txBody>
      </p:sp>
      <p:sp>
        <p:nvSpPr>
          <p:cNvPr id="3" name="Subtitle 2">
            <a:extLst>
              <a:ext uri="{FF2B5EF4-FFF2-40B4-BE49-F238E27FC236}">
                <a16:creationId xmlns:a16="http://schemas.microsoft.com/office/drawing/2014/main" id="{A94F64D4-C342-3A4E-BBB5-7ECE3BE17229}"/>
              </a:ext>
            </a:extLst>
          </p:cNvPr>
          <p:cNvSpPr>
            <a:spLocks noGrp="1"/>
          </p:cNvSpPr>
          <p:nvPr>
            <p:ph type="subTitle" idx="1"/>
          </p:nvPr>
        </p:nvSpPr>
        <p:spPr>
          <a:xfrm>
            <a:off x="1524000" y="3602038"/>
            <a:ext cx="9144000" cy="1655762"/>
          </a:xfrm>
        </p:spPr>
        <p:txBody>
          <a:bodyPr/>
          <a:lstStyle/>
          <a:p>
            <a:r>
              <a:rPr lang="en-US" dirty="0"/>
              <a:t>Dr Colin Irwin</a:t>
            </a:r>
          </a:p>
          <a:p>
            <a:r>
              <a:rPr lang="en-US" dirty="0"/>
              <a:t>University of Liverpool</a:t>
            </a:r>
          </a:p>
        </p:txBody>
      </p:sp>
    </p:spTree>
    <p:extLst>
      <p:ext uri="{BB962C8B-B14F-4D97-AF65-F5344CB8AC3E}">
        <p14:creationId xmlns:p14="http://schemas.microsoft.com/office/powerpoint/2010/main" val="15899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B4AD-D49A-C243-B00E-C17AD39F4626}"/>
              </a:ext>
            </a:extLst>
          </p:cNvPr>
          <p:cNvSpPr>
            <a:spLocks noGrp="1"/>
          </p:cNvSpPr>
          <p:nvPr>
            <p:ph type="title"/>
          </p:nvPr>
        </p:nvSpPr>
        <p:spPr>
          <a:xfrm>
            <a:off x="838200" y="829733"/>
            <a:ext cx="10515600" cy="1490133"/>
          </a:xfrm>
        </p:spPr>
        <p:txBody>
          <a:bodyPr>
            <a:normAutofit fontScale="90000"/>
          </a:bodyPr>
          <a:lstStyle/>
          <a:p>
            <a:r>
              <a:rPr lang="en-US" b="1" dirty="0"/>
              <a:t>One of Ten Projects: </a:t>
            </a:r>
            <a:br>
              <a:rPr lang="en-US" b="1" dirty="0"/>
            </a:br>
            <a:br>
              <a:rPr lang="en-US" b="1" dirty="0"/>
            </a:br>
            <a:r>
              <a:rPr lang="en-US" b="1" dirty="0"/>
              <a:t>Collective dialogues for democratic input</a:t>
            </a:r>
          </a:p>
        </p:txBody>
      </p:sp>
      <p:sp>
        <p:nvSpPr>
          <p:cNvPr id="3" name="Content Placeholder 2">
            <a:extLst>
              <a:ext uri="{FF2B5EF4-FFF2-40B4-BE49-F238E27FC236}">
                <a16:creationId xmlns:a16="http://schemas.microsoft.com/office/drawing/2014/main" id="{821CC410-632A-FE4B-A41E-226462821C09}"/>
              </a:ext>
            </a:extLst>
          </p:cNvPr>
          <p:cNvSpPr>
            <a:spLocks noGrp="1"/>
          </p:cNvSpPr>
          <p:nvPr>
            <p:ph idx="1"/>
          </p:nvPr>
        </p:nvSpPr>
        <p:spPr>
          <a:xfrm>
            <a:off x="838200" y="3098800"/>
            <a:ext cx="10515600" cy="3078162"/>
          </a:xfrm>
        </p:spPr>
        <p:txBody>
          <a:bodyPr/>
          <a:lstStyle/>
          <a:p>
            <a:r>
              <a:rPr lang="en-US" dirty="0"/>
              <a:t>Andrew Konya – </a:t>
            </a:r>
            <a:r>
              <a:rPr lang="en-US" dirty="0" err="1"/>
              <a:t>RemeshAI</a:t>
            </a:r>
            <a:endParaRPr lang="en-US" dirty="0"/>
          </a:p>
          <a:p>
            <a:r>
              <a:rPr lang="en-US" dirty="0"/>
              <a:t>Colin Irwin – University of Liverpool</a:t>
            </a:r>
          </a:p>
          <a:p>
            <a:r>
              <a:rPr lang="en-US" dirty="0"/>
              <a:t>Lisa </a:t>
            </a:r>
            <a:r>
              <a:rPr lang="en-US" dirty="0" err="1"/>
              <a:t>Schirch</a:t>
            </a:r>
            <a:r>
              <a:rPr lang="en-US" dirty="0"/>
              <a:t> – University of Notre Dame</a:t>
            </a:r>
          </a:p>
          <a:p>
            <a:r>
              <a:rPr lang="en-US" dirty="0"/>
              <a:t>Aviv </a:t>
            </a:r>
            <a:r>
              <a:rPr lang="en-US" dirty="0" err="1"/>
              <a:t>Ovadya</a:t>
            </a:r>
            <a:r>
              <a:rPr lang="en-US" dirty="0"/>
              <a:t> – </a:t>
            </a:r>
            <a:r>
              <a:rPr lang="en-US" dirty="0" err="1"/>
              <a:t>newDemocracy</a:t>
            </a:r>
            <a:r>
              <a:rPr lang="en-US" dirty="0"/>
              <a:t> and Harvard</a:t>
            </a:r>
          </a:p>
        </p:txBody>
      </p:sp>
    </p:spTree>
    <p:extLst>
      <p:ext uri="{BB962C8B-B14F-4D97-AF65-F5344CB8AC3E}">
        <p14:creationId xmlns:p14="http://schemas.microsoft.com/office/powerpoint/2010/main" val="279997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1D6B1E7-80C0-BE4D-8BB5-69D5EB55FB97}"/>
              </a:ext>
            </a:extLst>
          </p:cNvPr>
          <p:cNvPicPr>
            <a:picLocks noGrp="1" noChangeAspect="1"/>
          </p:cNvPicPr>
          <p:nvPr>
            <p:ph idx="1"/>
          </p:nvPr>
        </p:nvPicPr>
        <p:blipFill rotWithShape="1">
          <a:blip r:embed="rId2"/>
          <a:srcRect r="2" b="16674"/>
          <a:stretch/>
        </p:blipFill>
        <p:spPr>
          <a:xfrm>
            <a:off x="124868" y="338667"/>
            <a:ext cx="11814391" cy="6079066"/>
          </a:xfrm>
          <a:prstGeom prst="rect">
            <a:avLst/>
          </a:prstGeom>
        </p:spPr>
      </p:pic>
    </p:spTree>
    <p:extLst>
      <p:ext uri="{BB962C8B-B14F-4D97-AF65-F5344CB8AC3E}">
        <p14:creationId xmlns:p14="http://schemas.microsoft.com/office/powerpoint/2010/main" val="342157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C83114E-C341-A448-B731-9F800E50110E}"/>
              </a:ext>
            </a:extLst>
          </p:cNvPr>
          <p:cNvPicPr>
            <a:picLocks noGrp="1" noChangeAspect="1"/>
          </p:cNvPicPr>
          <p:nvPr>
            <p:ph idx="1"/>
          </p:nvPr>
        </p:nvPicPr>
        <p:blipFill rotWithShape="1">
          <a:blip r:embed="rId2"/>
          <a:srcRect r="9630" b="1"/>
          <a:stretch/>
        </p:blipFill>
        <p:spPr>
          <a:xfrm>
            <a:off x="627797" y="597448"/>
            <a:ext cx="10954603" cy="5636664"/>
          </a:xfrm>
          <a:prstGeom prst="rect">
            <a:avLst/>
          </a:prstGeom>
        </p:spPr>
      </p:pic>
    </p:spTree>
    <p:extLst>
      <p:ext uri="{BB962C8B-B14F-4D97-AF65-F5344CB8AC3E}">
        <p14:creationId xmlns:p14="http://schemas.microsoft.com/office/powerpoint/2010/main" val="54142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34E7C98-A719-984F-8189-43B491357157}"/>
              </a:ext>
            </a:extLst>
          </p:cNvPr>
          <p:cNvPicPr>
            <a:picLocks noGrp="1" noChangeAspect="1"/>
          </p:cNvPicPr>
          <p:nvPr>
            <p:ph idx="1"/>
          </p:nvPr>
        </p:nvPicPr>
        <p:blipFill>
          <a:blip r:embed="rId2"/>
          <a:stretch>
            <a:fillRect/>
          </a:stretch>
        </p:blipFill>
        <p:spPr>
          <a:xfrm>
            <a:off x="643467" y="1711452"/>
            <a:ext cx="10905066" cy="3435095"/>
          </a:xfrm>
          <a:prstGeom prst="rect">
            <a:avLst/>
          </a:prstGeom>
        </p:spPr>
      </p:pic>
    </p:spTree>
    <p:extLst>
      <p:ext uri="{BB962C8B-B14F-4D97-AF65-F5344CB8AC3E}">
        <p14:creationId xmlns:p14="http://schemas.microsoft.com/office/powerpoint/2010/main" val="359377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4114-07D1-5C47-B276-44E27D20B1B1}"/>
              </a:ext>
            </a:extLst>
          </p:cNvPr>
          <p:cNvSpPr>
            <a:spLocks noGrp="1"/>
          </p:cNvSpPr>
          <p:nvPr>
            <p:ph type="title"/>
          </p:nvPr>
        </p:nvSpPr>
        <p:spPr/>
        <p:txBody>
          <a:bodyPr/>
          <a:lstStyle/>
          <a:p>
            <a:r>
              <a:rPr lang="en-GB" b="1" dirty="0"/>
              <a:t>Utility of GPT-4</a:t>
            </a:r>
            <a:endParaRPr lang="en-US" b="1" dirty="0"/>
          </a:p>
        </p:txBody>
      </p:sp>
      <p:sp>
        <p:nvSpPr>
          <p:cNvPr id="5" name="AutoShape 4">
            <a:extLst>
              <a:ext uri="{FF2B5EF4-FFF2-40B4-BE49-F238E27FC236}">
                <a16:creationId xmlns:a16="http://schemas.microsoft.com/office/drawing/2014/main" id="{7D6C97DD-9C6D-204D-A4E9-D51EBA04DDF4}"/>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r>
              <a:rPr lang="en-GB" dirty="0"/>
              <a:t>We used GPT-4 across multiple steps of our process to significantly accelerate laborious steps. Specifically, we used it to:</a:t>
            </a:r>
          </a:p>
          <a:p>
            <a:r>
              <a:rPr lang="en-GB" dirty="0"/>
              <a:t>Summarize a set of natural language responses to a collective dialogue prompt</a:t>
            </a:r>
          </a:p>
          <a:p>
            <a:r>
              <a:rPr lang="en-GB" dirty="0"/>
              <a:t>Generate policy clauses based on consensus viewpoints on an issue</a:t>
            </a:r>
          </a:p>
          <a:p>
            <a:r>
              <a:rPr lang="en-GB" dirty="0"/>
              <a:t>Select natural language responses which best justify each policy clause</a:t>
            </a:r>
          </a:p>
          <a:p>
            <a:r>
              <a:rPr lang="en-GB" dirty="0"/>
              <a:t>Evaluate the degree of entailment between a natural language response and a policy clause</a:t>
            </a:r>
          </a:p>
          <a:p>
            <a:r>
              <a:rPr lang="en-GB" dirty="0"/>
              <a:t>Evaluate the consistency between a policy clause and a given human right or value</a:t>
            </a:r>
          </a:p>
          <a:p>
            <a:endParaRPr lang="en-US" dirty="0"/>
          </a:p>
        </p:txBody>
      </p:sp>
    </p:spTree>
    <p:extLst>
      <p:ext uri="{BB962C8B-B14F-4D97-AF65-F5344CB8AC3E}">
        <p14:creationId xmlns:p14="http://schemas.microsoft.com/office/powerpoint/2010/main" val="290510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390A-BBA6-EC4D-BFDA-3F8EDDA94A28}"/>
              </a:ext>
            </a:extLst>
          </p:cNvPr>
          <p:cNvSpPr>
            <a:spLocks noGrp="1"/>
          </p:cNvSpPr>
          <p:nvPr>
            <p:ph type="title"/>
          </p:nvPr>
        </p:nvSpPr>
        <p:spPr>
          <a:xfrm>
            <a:off x="838200" y="365125"/>
            <a:ext cx="10515600" cy="2157942"/>
          </a:xfrm>
        </p:spPr>
        <p:txBody>
          <a:bodyPr/>
          <a:lstStyle/>
          <a:p>
            <a:r>
              <a:rPr lang="en-US" b="1" dirty="0"/>
              <a:t>Corrected bias of Prolific sample</a:t>
            </a:r>
          </a:p>
        </p:txBody>
      </p:sp>
      <p:pic>
        <p:nvPicPr>
          <p:cNvPr id="5" name="Content Placeholder 4">
            <a:extLst>
              <a:ext uri="{FF2B5EF4-FFF2-40B4-BE49-F238E27FC236}">
                <a16:creationId xmlns:a16="http://schemas.microsoft.com/office/drawing/2014/main" id="{F1584145-96F1-5A43-A06D-A1D070751804}"/>
              </a:ext>
            </a:extLst>
          </p:cNvPr>
          <p:cNvPicPr>
            <a:picLocks noGrp="1" noChangeAspect="1"/>
          </p:cNvPicPr>
          <p:nvPr>
            <p:ph idx="1"/>
          </p:nvPr>
        </p:nvPicPr>
        <p:blipFill>
          <a:blip r:embed="rId2"/>
          <a:stretch>
            <a:fillRect/>
          </a:stretch>
        </p:blipFill>
        <p:spPr>
          <a:xfrm>
            <a:off x="218053" y="3268134"/>
            <a:ext cx="11494416" cy="1574800"/>
          </a:xfrm>
        </p:spPr>
      </p:pic>
    </p:spTree>
    <p:extLst>
      <p:ext uri="{BB962C8B-B14F-4D97-AF65-F5344CB8AC3E}">
        <p14:creationId xmlns:p14="http://schemas.microsoft.com/office/powerpoint/2010/main" val="278519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A3CF-C68F-4546-AE3E-1F971959B43B}"/>
              </a:ext>
            </a:extLst>
          </p:cNvPr>
          <p:cNvSpPr>
            <a:spLocks noGrp="1"/>
          </p:cNvSpPr>
          <p:nvPr>
            <p:ph type="title"/>
          </p:nvPr>
        </p:nvSpPr>
        <p:spPr>
          <a:xfrm>
            <a:off x="838200" y="203200"/>
            <a:ext cx="10515600" cy="169333"/>
          </a:xfrm>
        </p:spPr>
        <p:txBody>
          <a:bodyPr>
            <a:noAutofit/>
          </a:bodyPr>
          <a:lstStyle/>
          <a:p>
            <a:pPr algn="ctr"/>
            <a:r>
              <a:rPr lang="en-GB" sz="2800" b="1" dirty="0"/>
              <a:t>Policy v0.5</a:t>
            </a:r>
            <a:endParaRPr lang="en-US" sz="2800" dirty="0"/>
          </a:p>
        </p:txBody>
      </p:sp>
      <p:sp>
        <p:nvSpPr>
          <p:cNvPr id="3" name="Content Placeholder 2">
            <a:extLst>
              <a:ext uri="{FF2B5EF4-FFF2-40B4-BE49-F238E27FC236}">
                <a16:creationId xmlns:a16="http://schemas.microsoft.com/office/drawing/2014/main" id="{28302F53-EEB2-784B-ABC6-FC1AC981CE3A}"/>
              </a:ext>
            </a:extLst>
          </p:cNvPr>
          <p:cNvSpPr>
            <a:spLocks noGrp="1"/>
          </p:cNvSpPr>
          <p:nvPr>
            <p:ph idx="1"/>
          </p:nvPr>
        </p:nvSpPr>
        <p:spPr>
          <a:xfrm>
            <a:off x="304800" y="203201"/>
            <a:ext cx="11514667" cy="6451600"/>
          </a:xfrm>
        </p:spPr>
        <p:txBody>
          <a:bodyPr>
            <a:normAutofit fontScale="25000" lnSpcReduction="20000"/>
          </a:bodyPr>
          <a:lstStyle/>
          <a:p>
            <a:r>
              <a:rPr lang="en-GB" sz="6400" i="1" dirty="0"/>
              <a:t>Overall guideline</a:t>
            </a:r>
            <a:endParaRPr lang="en-GB" sz="6400" dirty="0"/>
          </a:p>
          <a:p>
            <a:r>
              <a:rPr lang="en-GB" sz="6400" dirty="0"/>
              <a:t>This policy is a dynamic framework that should be expanded on and updated regularly as new issues arise, better understanding is developed, and AI's capabilities evolve. [74%]</a:t>
            </a:r>
          </a:p>
          <a:p>
            <a:r>
              <a:rPr lang="en-GB" sz="6400" i="1" dirty="0"/>
              <a:t>Emergency situations</a:t>
            </a:r>
            <a:endParaRPr lang="en-GB" sz="6400" dirty="0"/>
          </a:p>
          <a:p>
            <a:r>
              <a:rPr lang="en-GB" sz="6400" b="1" dirty="0"/>
              <a:t>Quickly assess potential emergencies</a:t>
            </a:r>
            <a:r>
              <a:rPr lang="en-GB" sz="6400" dirty="0"/>
              <a:t>: In unclear situations involving potential emergencies, immediately ask the user if they are in an urgent and life-threatening situation. [67%]</a:t>
            </a:r>
          </a:p>
          <a:p>
            <a:r>
              <a:rPr lang="en-GB" sz="6400" b="1" dirty="0"/>
              <a:t>Direct to emergency services</a:t>
            </a:r>
            <a:r>
              <a:rPr lang="en-GB" sz="6400" dirty="0"/>
              <a:t>: If the situation is urgent &amp; life-threatening, help the user immediately call emergency services. [79%]</a:t>
            </a:r>
          </a:p>
          <a:p>
            <a:r>
              <a:rPr lang="en-GB" sz="6400" b="1" dirty="0"/>
              <a:t>Time-sensitive treatment</a:t>
            </a:r>
            <a:r>
              <a:rPr lang="en-GB" sz="6400" dirty="0"/>
              <a:t>: After directing to emergency services, if time-sensitive treatment (e.g. CPR) can be provided safely by the user, provide treatment instructions pre-approved by public health authorities. [65%]</a:t>
            </a:r>
          </a:p>
          <a:p>
            <a:r>
              <a:rPr lang="en-GB" sz="6400" i="1" dirty="0"/>
              <a:t>Sensitive situations</a:t>
            </a:r>
            <a:endParaRPr lang="en-GB" sz="6400" dirty="0"/>
          </a:p>
          <a:p>
            <a:r>
              <a:rPr lang="en-GB" sz="6400" b="1" dirty="0"/>
              <a:t>Mental health support</a:t>
            </a:r>
            <a:r>
              <a:rPr lang="en-GB" sz="6400" dirty="0"/>
              <a:t>: During mental health crises like suicidal ideation, respond with kindness and empathy while suggesting the user reach out to a </a:t>
            </a:r>
            <a:r>
              <a:rPr lang="en-GB" sz="6400" dirty="0" err="1"/>
              <a:t>counselor</a:t>
            </a:r>
            <a:r>
              <a:rPr lang="en-GB" sz="6400" dirty="0"/>
              <a:t>, therapist, or helpline. Provide up-to-date contact information for relevant crisis hotlines. [76%]</a:t>
            </a:r>
          </a:p>
          <a:p>
            <a:r>
              <a:rPr lang="en-GB" sz="6400" b="1" dirty="0"/>
              <a:t>Avoid implying fatal outcomes</a:t>
            </a:r>
            <a:r>
              <a:rPr lang="en-GB" sz="6400" dirty="0"/>
              <a:t>: Do not diagnose fatal conditions or suggest a user may be dying, except in emergency situations where a user is urged to call emergency services because their life may be at risk. [72%]</a:t>
            </a:r>
          </a:p>
          <a:p>
            <a:r>
              <a:rPr lang="en-GB" sz="6400" i="1" dirty="0"/>
              <a:t>Medical information</a:t>
            </a:r>
            <a:endParaRPr lang="en-GB" sz="6400" dirty="0"/>
          </a:p>
          <a:p>
            <a:r>
              <a:rPr lang="en-GB" sz="6400" b="1" dirty="0"/>
              <a:t>Not a doctor</a:t>
            </a:r>
            <a:r>
              <a:rPr lang="en-GB" sz="6400" dirty="0"/>
              <a:t>: The AI should always clarify that it's not a qualified medical professional, that it can sometimes make mistakes, and that any medical information it gives should not replace a consultation with a healthcare professional. [81%]</a:t>
            </a:r>
          </a:p>
          <a:p>
            <a:r>
              <a:rPr lang="en-GB" sz="6400" b="1" dirty="0"/>
              <a:t>Share scientific knowledge</a:t>
            </a:r>
            <a:r>
              <a:rPr lang="en-GB" sz="6400" dirty="0"/>
              <a:t>: For general medical inquiries, do not provide a diagnosis or treatment advice, but offer a diverse range of relevant information based on scientific research from trusted sources, with links to those sources. [63%]</a:t>
            </a:r>
          </a:p>
          <a:p>
            <a:r>
              <a:rPr lang="en-GB" sz="6400" b="1" dirty="0"/>
              <a:t>Prioritize trustworthy sources</a:t>
            </a:r>
            <a:r>
              <a:rPr lang="en-GB" sz="6400" dirty="0"/>
              <a:t>: Prioritize medical sources in the following order, starting with the most trustworthy: 1) medical society guidelines, 2) meta-analyses, 3) single randomized control studies, 4) observational studies, 5) doctor's opinions. [64%]</a:t>
            </a:r>
          </a:p>
          <a:p>
            <a:r>
              <a:rPr lang="en-GB" sz="6400" i="1" dirty="0"/>
              <a:t>Basic health</a:t>
            </a:r>
            <a:endParaRPr lang="en-GB" sz="6400" dirty="0"/>
          </a:p>
          <a:p>
            <a:r>
              <a:rPr lang="en-GB" sz="6400" b="1" dirty="0"/>
              <a:t>Advocate for a healthy lifestyle</a:t>
            </a:r>
            <a:r>
              <a:rPr lang="en-GB" sz="6400" dirty="0"/>
              <a:t>: Offer general advice from trustworthy medical sources on maintaining a healthy lifestyle, including diet, exercise, stress management, and sleep hygiene. Suggest contacting professionals for personalized advice. [80%]</a:t>
            </a:r>
          </a:p>
          <a:p>
            <a:r>
              <a:rPr lang="en-GB" sz="6400" b="1" dirty="0"/>
              <a:t>Assist with minor ailments:</a:t>
            </a:r>
            <a:r>
              <a:rPr lang="en-GB" sz="6400" dirty="0"/>
              <a:t> Offer basic first aid suggestions based on trustworthy medical sources for minor injuries and symptoms that are neither urgent nor life-threatening. [75%] &lt;/aside&gt;</a:t>
            </a:r>
          </a:p>
          <a:p>
            <a:endParaRPr lang="en-US" dirty="0"/>
          </a:p>
        </p:txBody>
      </p:sp>
    </p:spTree>
    <p:extLst>
      <p:ext uri="{BB962C8B-B14F-4D97-AF65-F5344CB8AC3E}">
        <p14:creationId xmlns:p14="http://schemas.microsoft.com/office/powerpoint/2010/main" val="191238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B708-30DB-F14A-AB5B-11B5844C564B}"/>
              </a:ext>
            </a:extLst>
          </p:cNvPr>
          <p:cNvSpPr>
            <a:spLocks noGrp="1"/>
          </p:cNvSpPr>
          <p:nvPr>
            <p:ph type="title"/>
          </p:nvPr>
        </p:nvSpPr>
        <p:spPr>
          <a:xfrm>
            <a:off x="838200" y="365126"/>
            <a:ext cx="10515600" cy="566208"/>
          </a:xfrm>
        </p:spPr>
        <p:txBody>
          <a:bodyPr>
            <a:normAutofit fontScale="90000"/>
          </a:bodyPr>
          <a:lstStyle/>
          <a:p>
            <a:r>
              <a:rPr lang="en-GB" sz="2800" b="1" dirty="0"/>
              <a:t>The PSR Palestine-Israeli Pulse, settlement package tested in June-July 2017</a:t>
            </a:r>
            <a:endParaRPr lang="en-US" sz="2800" b="1" dirty="0"/>
          </a:p>
        </p:txBody>
      </p:sp>
      <p:sp>
        <p:nvSpPr>
          <p:cNvPr id="3" name="Content Placeholder 2">
            <a:extLst>
              <a:ext uri="{FF2B5EF4-FFF2-40B4-BE49-F238E27FC236}">
                <a16:creationId xmlns:a16="http://schemas.microsoft.com/office/drawing/2014/main" id="{2861331B-9D66-E34F-A4D0-CAF749BFD9E3}"/>
              </a:ext>
            </a:extLst>
          </p:cNvPr>
          <p:cNvSpPr>
            <a:spLocks noGrp="1"/>
          </p:cNvSpPr>
          <p:nvPr>
            <p:ph idx="1"/>
          </p:nvPr>
        </p:nvSpPr>
        <p:spPr>
          <a:xfrm>
            <a:off x="457200" y="1083732"/>
            <a:ext cx="11277600" cy="5409141"/>
          </a:xfrm>
        </p:spPr>
        <p:txBody>
          <a:bodyPr>
            <a:normAutofit fontScale="47500" lnSpcReduction="20000"/>
          </a:bodyPr>
          <a:lstStyle/>
          <a:p>
            <a:r>
              <a:rPr lang="en-US" sz="3300" dirty="0"/>
              <a:t>1. (In Israel) Mutual recognition of Palestine and Israel as the homelands of their respective peoples. The agreement will mark the end of conflict, the Palestinian state will fight terror against Israelis, and no further claims will be made by either side. </a:t>
            </a:r>
            <a:endParaRPr lang="en-GB" sz="3300" dirty="0"/>
          </a:p>
          <a:p>
            <a:r>
              <a:rPr lang="en-US" sz="3300" dirty="0"/>
              <a:t>1. (In Palestine) Mutual recognition of Palestine and Israel as the homelands of their respective peoples. The agreement will mark the end of conflict, Israel will fight terror against Palestinians, and no further claims will be made by either side. </a:t>
            </a:r>
            <a:endParaRPr lang="en-GB" sz="3300" dirty="0"/>
          </a:p>
          <a:p>
            <a:r>
              <a:rPr lang="en-US" sz="3300" dirty="0"/>
              <a:t>2. The independent Palestinian state which will be established in the West Bank and the Gaza Strip will be demilitarized (no heavy weaponry). </a:t>
            </a:r>
            <a:endParaRPr lang="en-GB" sz="3300" dirty="0"/>
          </a:p>
          <a:p>
            <a:r>
              <a:rPr lang="en-US" sz="3300" dirty="0"/>
              <a:t>3. A multinational force will be established and deployed in the Palestinian state to ensure the security and safety of both sides.</a:t>
            </a:r>
            <a:endParaRPr lang="en-GB" sz="3300" dirty="0"/>
          </a:p>
          <a:p>
            <a:r>
              <a:rPr lang="en-US" sz="3300" dirty="0"/>
              <a:t>4. The Palestinian state will have full sovereignty over its air space, its land, and its water resources, but Israel will maintain two early warning stations in the West Bank for 15 years. </a:t>
            </a:r>
            <a:endParaRPr lang="en-GB" sz="3300" dirty="0"/>
          </a:p>
          <a:p>
            <a:r>
              <a:rPr lang="en-US" sz="3300" dirty="0"/>
              <a:t>5. The Palestinian state will be established in the entirety of West Bank and the Gaza strip, except for several blocks of settlement which will be annexed to Israel in a territorial exchange. Israel will evacuate all other settlements.</a:t>
            </a:r>
            <a:endParaRPr lang="en-GB" sz="3300" dirty="0"/>
          </a:p>
          <a:p>
            <a:r>
              <a:rPr lang="en-US" sz="3300" dirty="0"/>
              <a:t>6. The territories Palestinians will receive in exchange will be similar to the size of the settlement blocs that will be annexed to Israel.</a:t>
            </a:r>
            <a:endParaRPr lang="en-GB" sz="3300" dirty="0"/>
          </a:p>
          <a:p>
            <a:r>
              <a:rPr lang="en-US" sz="3300" dirty="0"/>
              <a:t>7. West Jerusalem will be the capital of Israel and East Jerusalem the capital of the Palestinian state.</a:t>
            </a:r>
            <a:endParaRPr lang="en-GB" sz="3300" dirty="0"/>
          </a:p>
          <a:p>
            <a:r>
              <a:rPr lang="en-US" sz="3300" dirty="0"/>
              <a:t>8. In the Old City of Jerusalem, the Jewish quarter and the Wailing Wall will come under Israeli sovereignty and the Muslim and Christian quarters and Temple Mount will come under Palestinian sovereignty.</a:t>
            </a:r>
            <a:endParaRPr lang="en-GB" sz="3300" dirty="0"/>
          </a:p>
          <a:p>
            <a:r>
              <a:rPr lang="en-US" sz="3300" dirty="0"/>
              <a:t>9. Palestinian refugees will have the right of return to their homeland whereby the Palestinian state will settle all refugees wishing to live in it. Israel will allow the return of about 100,000 Palestinians as part of a of family unification program. All other refugees will be compensated.</a:t>
            </a:r>
            <a:endParaRPr lang="en-GB" sz="3300" dirty="0"/>
          </a:p>
          <a:p>
            <a:r>
              <a:rPr lang="en-US" sz="3300" dirty="0"/>
              <a:t>10. And now after we went over the main proposed terms of the two-state solution of the Israeli Palestinian permanent settlement (demilitarization of the Palestinian state, equal territorial exchange, the family unification in Israel of 100,000 Palestinian refugees, East Jerusalem the capital of Palestine and West Jerusalem the capital of Israel, and the end of the conflict, please tell me the extent to which you support or oppose such a permanent settlement in general as one combined package? </a:t>
            </a:r>
            <a:endParaRPr lang="en-GB" sz="3300" dirty="0"/>
          </a:p>
          <a:p>
            <a:pPr marL="0" indent="0">
              <a:buNone/>
            </a:pPr>
            <a:endParaRPr lang="en-US" dirty="0"/>
          </a:p>
        </p:txBody>
      </p:sp>
    </p:spTree>
    <p:extLst>
      <p:ext uri="{BB962C8B-B14F-4D97-AF65-F5344CB8AC3E}">
        <p14:creationId xmlns:p14="http://schemas.microsoft.com/office/powerpoint/2010/main" val="34277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EEF52-F601-EA40-9A4B-312A4D8D0B92}"/>
              </a:ext>
            </a:extLst>
          </p:cNvPr>
          <p:cNvSpPr>
            <a:spLocks noGrp="1"/>
          </p:cNvSpPr>
          <p:nvPr>
            <p:ph type="title"/>
          </p:nvPr>
        </p:nvSpPr>
        <p:spPr>
          <a:xfrm>
            <a:off x="437218" y="723899"/>
            <a:ext cx="6401571" cy="969436"/>
          </a:xfrm>
        </p:spPr>
        <p:txBody>
          <a:bodyPr>
            <a:normAutofit/>
          </a:bodyPr>
          <a:lstStyle/>
          <a:p>
            <a:r>
              <a:rPr lang="en-US" sz="4000" b="1" dirty="0"/>
              <a:t>‘Pencil and Paper’ Peace Polls</a:t>
            </a:r>
          </a:p>
        </p:txBody>
      </p:sp>
      <p:sp>
        <p:nvSpPr>
          <p:cNvPr id="3" name="Content Placeholder 2">
            <a:extLst>
              <a:ext uri="{FF2B5EF4-FFF2-40B4-BE49-F238E27FC236}">
                <a16:creationId xmlns:a16="http://schemas.microsoft.com/office/drawing/2014/main" id="{AE0730EC-49CC-D848-994B-5D5BA3DB3502}"/>
              </a:ext>
            </a:extLst>
          </p:cNvPr>
          <p:cNvSpPr>
            <a:spLocks noGrp="1"/>
          </p:cNvSpPr>
          <p:nvPr>
            <p:ph idx="1"/>
          </p:nvPr>
        </p:nvSpPr>
        <p:spPr>
          <a:xfrm>
            <a:off x="440267" y="2065867"/>
            <a:ext cx="6398523" cy="4419600"/>
          </a:xfrm>
        </p:spPr>
        <p:txBody>
          <a:bodyPr>
            <a:normAutofit/>
          </a:bodyPr>
          <a:lstStyle/>
          <a:p>
            <a:r>
              <a:rPr lang="en-US" sz="1600" b="1" dirty="0"/>
              <a:t>Negotiator’s scale developed for Northern Ireland peace process in 1990s</a:t>
            </a:r>
          </a:p>
          <a:p>
            <a:r>
              <a:rPr lang="ro-RO" sz="1600" b="1" dirty="0" err="1"/>
              <a:t>Essential</a:t>
            </a:r>
            <a:r>
              <a:rPr lang="ro-RO" sz="1600" b="1" dirty="0"/>
              <a:t>: </a:t>
            </a:r>
            <a:r>
              <a:rPr lang="ro-RO" sz="1600" dirty="0" err="1"/>
              <a:t>You</a:t>
            </a:r>
            <a:r>
              <a:rPr lang="ro-RO" sz="1600" dirty="0"/>
              <a:t> </a:t>
            </a:r>
            <a:r>
              <a:rPr lang="ro-RO" sz="1600" dirty="0" err="1"/>
              <a:t>believe</a:t>
            </a:r>
            <a:r>
              <a:rPr lang="ro-RO" sz="1600" dirty="0"/>
              <a:t> </a:t>
            </a:r>
            <a:r>
              <a:rPr lang="ro-RO" sz="1600" dirty="0" err="1"/>
              <a:t>this</a:t>
            </a:r>
            <a:r>
              <a:rPr lang="ro-RO" sz="1600" dirty="0"/>
              <a:t> </a:t>
            </a:r>
            <a:r>
              <a:rPr lang="ro-RO" sz="1600" dirty="0" err="1"/>
              <a:t>option</a:t>
            </a:r>
            <a:r>
              <a:rPr lang="ro-RO" sz="1600" dirty="0"/>
              <a:t> </a:t>
            </a:r>
            <a:r>
              <a:rPr lang="ro-RO" sz="1600" dirty="0" err="1"/>
              <a:t>is</a:t>
            </a:r>
            <a:r>
              <a:rPr lang="ro-RO" sz="1600" dirty="0"/>
              <a:t> an </a:t>
            </a:r>
            <a:r>
              <a:rPr lang="ro-RO" sz="1600" dirty="0" err="1"/>
              <a:t>extremely</a:t>
            </a:r>
            <a:r>
              <a:rPr lang="ro-RO" sz="1600" dirty="0"/>
              <a:t> </a:t>
            </a:r>
            <a:r>
              <a:rPr lang="ro-RO" sz="1600" dirty="0" err="1"/>
              <a:t>necessary</a:t>
            </a:r>
            <a:r>
              <a:rPr lang="ro-RO" sz="1600" dirty="0"/>
              <a:t> part of a </a:t>
            </a:r>
            <a:r>
              <a:rPr lang="ro-RO" sz="1600" dirty="0" err="1"/>
              <a:t>solution</a:t>
            </a:r>
            <a:r>
              <a:rPr lang="ro-RO" sz="1600" dirty="0"/>
              <a:t> </a:t>
            </a:r>
            <a:r>
              <a:rPr lang="ro-RO" sz="1600" dirty="0" err="1"/>
              <a:t>to</a:t>
            </a:r>
            <a:r>
              <a:rPr lang="ro-RO" sz="1600" dirty="0"/>
              <a:t> </a:t>
            </a:r>
            <a:r>
              <a:rPr lang="ro-RO" sz="1600" dirty="0" err="1"/>
              <a:t>the</a:t>
            </a:r>
            <a:r>
              <a:rPr lang="ro-RO" sz="1600" dirty="0"/>
              <a:t> </a:t>
            </a:r>
            <a:r>
              <a:rPr lang="ro-RO" sz="1600" dirty="0" err="1"/>
              <a:t>Transdniestria</a:t>
            </a:r>
            <a:r>
              <a:rPr lang="ro-RO" sz="1600" dirty="0"/>
              <a:t> </a:t>
            </a:r>
            <a:r>
              <a:rPr lang="ro-RO" sz="1600" dirty="0" err="1"/>
              <a:t>issue</a:t>
            </a:r>
            <a:r>
              <a:rPr lang="ro-RO" sz="1600" dirty="0"/>
              <a:t> </a:t>
            </a:r>
            <a:r>
              <a:rPr lang="ro-RO" sz="1600" dirty="0" err="1"/>
              <a:t>and</a:t>
            </a:r>
            <a:r>
              <a:rPr lang="ro-RO" sz="1600" dirty="0"/>
              <a:t> </a:t>
            </a:r>
            <a:r>
              <a:rPr lang="ro-RO" sz="1600" dirty="0" err="1"/>
              <a:t>should</a:t>
            </a:r>
            <a:r>
              <a:rPr lang="ro-RO" sz="1600" dirty="0"/>
              <a:t> </a:t>
            </a:r>
            <a:r>
              <a:rPr lang="ro-RO" sz="1600" dirty="0" err="1"/>
              <a:t>be</a:t>
            </a:r>
            <a:r>
              <a:rPr lang="ro-RO" sz="1600" dirty="0"/>
              <a:t> </a:t>
            </a:r>
            <a:r>
              <a:rPr lang="ro-RO" sz="1600" dirty="0" err="1"/>
              <a:t>fully</a:t>
            </a:r>
            <a:r>
              <a:rPr lang="ro-RO" sz="1600" dirty="0"/>
              <a:t> </a:t>
            </a:r>
            <a:r>
              <a:rPr lang="ro-RO" sz="1600" dirty="0" err="1"/>
              <a:t>implemented</a:t>
            </a:r>
            <a:r>
              <a:rPr lang="en-GB" sz="1600" dirty="0"/>
              <a:t> </a:t>
            </a:r>
          </a:p>
          <a:p>
            <a:r>
              <a:rPr lang="ro-RO" sz="1600" b="1" dirty="0" err="1"/>
              <a:t>Desirable</a:t>
            </a:r>
            <a:r>
              <a:rPr lang="ro-RO" sz="1600" b="1" dirty="0"/>
              <a:t>: </a:t>
            </a:r>
            <a:r>
              <a:rPr lang="ro-RO" sz="1600" dirty="0" err="1"/>
              <a:t>This</a:t>
            </a:r>
            <a:r>
              <a:rPr lang="ro-RO" sz="1600" dirty="0"/>
              <a:t> </a:t>
            </a:r>
            <a:r>
              <a:rPr lang="ro-RO" sz="1600" dirty="0" err="1"/>
              <a:t>option</a:t>
            </a:r>
            <a:r>
              <a:rPr lang="ro-RO" sz="1600" dirty="0"/>
              <a:t> </a:t>
            </a:r>
            <a:r>
              <a:rPr lang="ro-RO" sz="1600" dirty="0" err="1"/>
              <a:t>is</a:t>
            </a:r>
            <a:r>
              <a:rPr lang="ro-RO" sz="1600" dirty="0"/>
              <a:t> </a:t>
            </a:r>
            <a:r>
              <a:rPr lang="ro-RO" sz="1600" dirty="0" err="1"/>
              <a:t>not</a:t>
            </a:r>
            <a:r>
              <a:rPr lang="ro-RO" sz="1600" dirty="0"/>
              <a:t> </a:t>
            </a:r>
            <a:r>
              <a:rPr lang="ro-RO" sz="1600" dirty="0" err="1"/>
              <a:t>what</a:t>
            </a:r>
            <a:r>
              <a:rPr lang="ro-RO" sz="1600" dirty="0"/>
              <a:t> </a:t>
            </a:r>
            <a:r>
              <a:rPr lang="ro-RO" sz="1600" dirty="0" err="1"/>
              <a:t>you</a:t>
            </a:r>
            <a:r>
              <a:rPr lang="ro-RO" sz="1600" dirty="0"/>
              <a:t> </a:t>
            </a:r>
            <a:r>
              <a:rPr lang="ro-RO" sz="1600" dirty="0" err="1"/>
              <a:t>would</a:t>
            </a:r>
            <a:r>
              <a:rPr lang="ro-RO" sz="1600" dirty="0"/>
              <a:t> consider </a:t>
            </a:r>
            <a:r>
              <a:rPr lang="ro-RO" sz="1600" dirty="0" err="1"/>
              <a:t>to</a:t>
            </a:r>
            <a:r>
              <a:rPr lang="ro-RO" sz="1600" dirty="0"/>
              <a:t> </a:t>
            </a:r>
            <a:r>
              <a:rPr lang="ro-RO" sz="1600" dirty="0" err="1"/>
              <a:t>be</a:t>
            </a:r>
            <a:r>
              <a:rPr lang="ro-RO" sz="1600" dirty="0"/>
              <a:t> ‘</a:t>
            </a:r>
            <a:r>
              <a:rPr lang="ro-RO" sz="1600" dirty="0" err="1"/>
              <a:t>Essential</a:t>
            </a:r>
            <a:r>
              <a:rPr lang="ro-RO" sz="1600" dirty="0"/>
              <a:t>’, but </a:t>
            </a:r>
            <a:r>
              <a:rPr lang="ro-RO" sz="1600" dirty="0" err="1"/>
              <a:t>you</a:t>
            </a:r>
            <a:r>
              <a:rPr lang="ro-RO" sz="1600" dirty="0"/>
              <a:t> </a:t>
            </a:r>
            <a:r>
              <a:rPr lang="ro-RO" sz="1600" dirty="0" err="1"/>
              <a:t>think</a:t>
            </a:r>
            <a:r>
              <a:rPr lang="ro-RO" sz="1600" dirty="0"/>
              <a:t> </a:t>
            </a:r>
            <a:r>
              <a:rPr lang="ro-RO" sz="1600" dirty="0" err="1"/>
              <a:t>this</a:t>
            </a:r>
            <a:r>
              <a:rPr lang="ro-RO" sz="1600" dirty="0"/>
              <a:t> </a:t>
            </a:r>
            <a:r>
              <a:rPr lang="ro-RO" sz="1600" dirty="0" err="1"/>
              <a:t>option</a:t>
            </a:r>
            <a:r>
              <a:rPr lang="ro-RO" sz="1600" dirty="0"/>
              <a:t>, or </a:t>
            </a:r>
            <a:r>
              <a:rPr lang="ro-RO" sz="1600" dirty="0" err="1"/>
              <a:t>something</a:t>
            </a:r>
            <a:r>
              <a:rPr lang="ro-RO" sz="1600" dirty="0"/>
              <a:t> </a:t>
            </a:r>
            <a:r>
              <a:rPr lang="ro-RO" sz="1600" dirty="0" err="1"/>
              <a:t>very</a:t>
            </a:r>
            <a:r>
              <a:rPr lang="ro-RO" sz="1600" dirty="0"/>
              <a:t> similar </a:t>
            </a:r>
            <a:r>
              <a:rPr lang="ro-RO" sz="1600" dirty="0" err="1"/>
              <a:t>to</a:t>
            </a:r>
            <a:r>
              <a:rPr lang="ro-RO" sz="1600" dirty="0"/>
              <a:t> it, </a:t>
            </a:r>
            <a:r>
              <a:rPr lang="ro-RO" sz="1600" dirty="0" err="1"/>
              <a:t>is</a:t>
            </a:r>
            <a:r>
              <a:rPr lang="ro-RO" sz="1600" dirty="0"/>
              <a:t> a </a:t>
            </a:r>
            <a:r>
              <a:rPr lang="ro-RO" sz="1600" dirty="0" err="1"/>
              <a:t>good</a:t>
            </a:r>
            <a:r>
              <a:rPr lang="ro-RO" sz="1600" dirty="0"/>
              <a:t> idea </a:t>
            </a:r>
            <a:r>
              <a:rPr lang="ro-RO" sz="1600" dirty="0" err="1"/>
              <a:t>and</a:t>
            </a:r>
            <a:r>
              <a:rPr lang="ro-RO" sz="1600" dirty="0"/>
              <a:t> </a:t>
            </a:r>
            <a:r>
              <a:rPr lang="ro-RO" sz="1600" dirty="0" err="1"/>
              <a:t>should</a:t>
            </a:r>
            <a:r>
              <a:rPr lang="ro-RO" sz="1600" dirty="0"/>
              <a:t> </a:t>
            </a:r>
            <a:r>
              <a:rPr lang="ro-RO" sz="1600" dirty="0" err="1"/>
              <a:t>be</a:t>
            </a:r>
            <a:r>
              <a:rPr lang="ro-RO" sz="1600" dirty="0"/>
              <a:t> put </a:t>
            </a:r>
            <a:r>
              <a:rPr lang="ro-RO" sz="1600" dirty="0" err="1"/>
              <a:t>into</a:t>
            </a:r>
            <a:r>
              <a:rPr lang="ro-RO" sz="1600" dirty="0"/>
              <a:t> practice.</a:t>
            </a:r>
            <a:endParaRPr lang="en-GB" sz="1600" dirty="0"/>
          </a:p>
          <a:p>
            <a:r>
              <a:rPr lang="ro-RO" sz="1600" b="1" dirty="0" err="1"/>
              <a:t>Acceptable</a:t>
            </a:r>
            <a:r>
              <a:rPr lang="ro-RO" sz="1600" b="1" dirty="0"/>
              <a:t>: </a:t>
            </a:r>
            <a:r>
              <a:rPr lang="ro-RO" sz="1600" dirty="0" err="1"/>
              <a:t>This</a:t>
            </a:r>
            <a:r>
              <a:rPr lang="ro-RO" sz="1600" dirty="0"/>
              <a:t> </a:t>
            </a:r>
            <a:r>
              <a:rPr lang="ro-RO" sz="1600" dirty="0" err="1"/>
              <a:t>option</a:t>
            </a:r>
            <a:r>
              <a:rPr lang="ro-RO" sz="1600" dirty="0"/>
              <a:t> </a:t>
            </a:r>
            <a:r>
              <a:rPr lang="ro-RO" sz="1600" dirty="0" err="1"/>
              <a:t>is</a:t>
            </a:r>
            <a:r>
              <a:rPr lang="ro-RO" sz="1600" dirty="0"/>
              <a:t> </a:t>
            </a:r>
            <a:r>
              <a:rPr lang="ro-RO" sz="1600" dirty="0" err="1"/>
              <a:t>not</a:t>
            </a:r>
            <a:r>
              <a:rPr lang="ro-RO" sz="1600" dirty="0"/>
              <a:t> </a:t>
            </a:r>
            <a:r>
              <a:rPr lang="ro-RO" sz="1600" dirty="0" err="1"/>
              <a:t>what</a:t>
            </a:r>
            <a:r>
              <a:rPr lang="ro-RO" sz="1600" dirty="0"/>
              <a:t> </a:t>
            </a:r>
            <a:r>
              <a:rPr lang="ro-RO" sz="1600" dirty="0" err="1"/>
              <a:t>you</a:t>
            </a:r>
            <a:r>
              <a:rPr lang="ro-RO" sz="1600" dirty="0"/>
              <a:t> </a:t>
            </a:r>
            <a:r>
              <a:rPr lang="ro-RO" sz="1600" dirty="0" err="1"/>
              <a:t>would</a:t>
            </a:r>
            <a:r>
              <a:rPr lang="ro-RO" sz="1600" dirty="0"/>
              <a:t> consider </a:t>
            </a:r>
            <a:r>
              <a:rPr lang="ro-RO" sz="1600" dirty="0" err="1"/>
              <a:t>to</a:t>
            </a:r>
            <a:r>
              <a:rPr lang="ro-RO" sz="1600" dirty="0"/>
              <a:t> </a:t>
            </a:r>
            <a:r>
              <a:rPr lang="ro-RO" sz="1600" dirty="0" err="1"/>
              <a:t>be</a:t>
            </a:r>
            <a:r>
              <a:rPr lang="ro-RO" sz="1600" dirty="0"/>
              <a:t> ‘</a:t>
            </a:r>
            <a:r>
              <a:rPr lang="ro-RO" sz="1600" dirty="0" err="1"/>
              <a:t>Desirable</a:t>
            </a:r>
            <a:r>
              <a:rPr lang="ro-RO" sz="1600" dirty="0"/>
              <a:t>’, </a:t>
            </a:r>
            <a:r>
              <a:rPr lang="ro-RO" sz="1600" dirty="0" err="1"/>
              <a:t>if</a:t>
            </a:r>
            <a:r>
              <a:rPr lang="ro-RO" sz="1600" dirty="0"/>
              <a:t> </a:t>
            </a:r>
            <a:r>
              <a:rPr lang="ro-RO" sz="1600" dirty="0" err="1"/>
              <a:t>you</a:t>
            </a:r>
            <a:r>
              <a:rPr lang="ro-RO" sz="1600" dirty="0"/>
              <a:t> </a:t>
            </a:r>
            <a:r>
              <a:rPr lang="ro-RO" sz="1600" dirty="0" err="1"/>
              <a:t>were</a:t>
            </a:r>
            <a:r>
              <a:rPr lang="ro-RO" sz="1600" dirty="0"/>
              <a:t> </a:t>
            </a:r>
            <a:r>
              <a:rPr lang="ro-RO" sz="1600" dirty="0" err="1"/>
              <a:t>given</a:t>
            </a:r>
            <a:r>
              <a:rPr lang="ro-RO" sz="1600" dirty="0"/>
              <a:t> a </a:t>
            </a:r>
            <a:r>
              <a:rPr lang="ro-RO" sz="1600" dirty="0" err="1"/>
              <a:t>choice</a:t>
            </a:r>
            <a:r>
              <a:rPr lang="ro-RO" sz="1600" dirty="0"/>
              <a:t>, but </a:t>
            </a:r>
            <a:r>
              <a:rPr lang="ro-RO" sz="1600" dirty="0" err="1"/>
              <a:t>you</a:t>
            </a:r>
            <a:r>
              <a:rPr lang="ro-RO" sz="1600" dirty="0"/>
              <a:t> </a:t>
            </a:r>
            <a:r>
              <a:rPr lang="ro-RO" sz="1600" dirty="0" err="1"/>
              <a:t>could</a:t>
            </a:r>
            <a:r>
              <a:rPr lang="ro-RO" sz="1600" dirty="0"/>
              <a:t> </a:t>
            </a:r>
            <a:r>
              <a:rPr lang="ro-RO" sz="1600" dirty="0" err="1"/>
              <a:t>certainly</a:t>
            </a:r>
            <a:r>
              <a:rPr lang="ro-RO" sz="1600" dirty="0"/>
              <a:t> ‘live </a:t>
            </a:r>
            <a:r>
              <a:rPr lang="ro-RO" sz="1600" dirty="0" err="1"/>
              <a:t>with</a:t>
            </a:r>
            <a:r>
              <a:rPr lang="ro-RO" sz="1600" dirty="0"/>
              <a:t> it’.</a:t>
            </a:r>
            <a:endParaRPr lang="en-GB" sz="1600" dirty="0"/>
          </a:p>
          <a:p>
            <a:r>
              <a:rPr lang="ro-RO" sz="1600" b="1" dirty="0" err="1"/>
              <a:t>Tolerable</a:t>
            </a:r>
            <a:r>
              <a:rPr lang="ro-RO" sz="1600" b="1" dirty="0"/>
              <a:t>: </a:t>
            </a:r>
            <a:r>
              <a:rPr lang="ro-RO" sz="1600" dirty="0" err="1"/>
              <a:t>This</a:t>
            </a:r>
            <a:r>
              <a:rPr lang="ro-RO" sz="1600" dirty="0"/>
              <a:t> </a:t>
            </a:r>
            <a:r>
              <a:rPr lang="ro-RO" sz="1600" dirty="0" err="1"/>
              <a:t>option</a:t>
            </a:r>
            <a:r>
              <a:rPr lang="ro-RO" sz="1600" dirty="0"/>
              <a:t> </a:t>
            </a:r>
            <a:r>
              <a:rPr lang="ro-RO" sz="1600" dirty="0" err="1"/>
              <a:t>is</a:t>
            </a:r>
            <a:r>
              <a:rPr lang="ro-RO" sz="1600" dirty="0"/>
              <a:t> </a:t>
            </a:r>
            <a:r>
              <a:rPr lang="ro-RO" sz="1600" dirty="0" err="1"/>
              <a:t>not</a:t>
            </a:r>
            <a:r>
              <a:rPr lang="ro-RO" sz="1600" dirty="0"/>
              <a:t> </a:t>
            </a:r>
            <a:r>
              <a:rPr lang="ro-RO" sz="1600" dirty="0" err="1"/>
              <a:t>what</a:t>
            </a:r>
            <a:r>
              <a:rPr lang="ro-RO" sz="1600" dirty="0"/>
              <a:t> </a:t>
            </a:r>
            <a:r>
              <a:rPr lang="ro-RO" sz="1600" dirty="0" err="1"/>
              <a:t>you</a:t>
            </a:r>
            <a:r>
              <a:rPr lang="ro-RO" sz="1600" dirty="0"/>
              <a:t> </a:t>
            </a:r>
            <a:r>
              <a:rPr lang="ro-RO" sz="1600" dirty="0" err="1"/>
              <a:t>want</a:t>
            </a:r>
            <a:r>
              <a:rPr lang="ro-RO" sz="1600" dirty="0"/>
              <a:t>. But, as part of a </a:t>
            </a:r>
            <a:r>
              <a:rPr lang="ro-RO" sz="1600" dirty="0" err="1"/>
              <a:t>solution</a:t>
            </a:r>
            <a:r>
              <a:rPr lang="ro-RO" sz="1600" dirty="0"/>
              <a:t> </a:t>
            </a:r>
            <a:r>
              <a:rPr lang="ro-RO" sz="1600" dirty="0" err="1"/>
              <a:t>to</a:t>
            </a:r>
            <a:r>
              <a:rPr lang="ro-RO" sz="1600" dirty="0"/>
              <a:t> </a:t>
            </a:r>
            <a:r>
              <a:rPr lang="ro-RO" sz="1600" dirty="0" err="1"/>
              <a:t>the</a:t>
            </a:r>
            <a:r>
              <a:rPr lang="ro-RO" sz="1600" dirty="0"/>
              <a:t> </a:t>
            </a:r>
            <a:r>
              <a:rPr lang="ro-RO" sz="1600" dirty="0" err="1"/>
              <a:t>Transdniestria</a:t>
            </a:r>
            <a:r>
              <a:rPr lang="ro-RO" sz="1600" dirty="0"/>
              <a:t> </a:t>
            </a:r>
            <a:r>
              <a:rPr lang="ro-RO" sz="1600" dirty="0" err="1"/>
              <a:t>issue</a:t>
            </a:r>
            <a:r>
              <a:rPr lang="ro-RO" sz="1600" dirty="0"/>
              <a:t>, </a:t>
            </a:r>
            <a:r>
              <a:rPr lang="ro-RO" sz="1600" dirty="0" err="1"/>
              <a:t>you</a:t>
            </a:r>
            <a:r>
              <a:rPr lang="ro-RO" sz="1600" dirty="0"/>
              <a:t> </a:t>
            </a:r>
            <a:r>
              <a:rPr lang="ro-RO" sz="1600" dirty="0" err="1"/>
              <a:t>would</a:t>
            </a:r>
            <a:r>
              <a:rPr lang="ro-RO" sz="1600" dirty="0"/>
              <a:t> </a:t>
            </a:r>
            <a:r>
              <a:rPr lang="ro-RO" sz="1600" dirty="0" err="1"/>
              <a:t>be</a:t>
            </a:r>
            <a:r>
              <a:rPr lang="ro-RO" sz="1600" dirty="0"/>
              <a:t> </a:t>
            </a:r>
            <a:r>
              <a:rPr lang="ro-RO" sz="1600" dirty="0" err="1"/>
              <a:t>willing</a:t>
            </a:r>
            <a:r>
              <a:rPr lang="ro-RO" sz="1600" dirty="0"/>
              <a:t> </a:t>
            </a:r>
            <a:r>
              <a:rPr lang="ro-RO" sz="1600" dirty="0" err="1"/>
              <a:t>to</a:t>
            </a:r>
            <a:r>
              <a:rPr lang="ro-RO" sz="1600" dirty="0"/>
              <a:t> put </a:t>
            </a:r>
            <a:r>
              <a:rPr lang="ro-RO" sz="1600" dirty="0" err="1"/>
              <a:t>up</a:t>
            </a:r>
            <a:r>
              <a:rPr lang="ro-RO" sz="1600" dirty="0"/>
              <a:t> </a:t>
            </a:r>
            <a:r>
              <a:rPr lang="ro-RO" sz="1600" dirty="0" err="1"/>
              <a:t>with</a:t>
            </a:r>
            <a:r>
              <a:rPr lang="ro-RO" sz="1600" dirty="0"/>
              <a:t> it for </a:t>
            </a:r>
            <a:r>
              <a:rPr lang="ro-RO" sz="1600" dirty="0" err="1"/>
              <a:t>peace</a:t>
            </a:r>
            <a:r>
              <a:rPr lang="ro-RO" sz="1600" dirty="0"/>
              <a:t>.</a:t>
            </a:r>
            <a:endParaRPr lang="en-GB" sz="1600" dirty="0"/>
          </a:p>
          <a:p>
            <a:r>
              <a:rPr lang="ro-RO" sz="1600" b="1" dirty="0" err="1"/>
              <a:t>Unacceptable</a:t>
            </a:r>
            <a:r>
              <a:rPr lang="ro-RO" sz="1600" b="1" dirty="0"/>
              <a:t>: </a:t>
            </a:r>
            <a:r>
              <a:rPr lang="ro-RO" sz="1600" dirty="0" err="1"/>
              <a:t>This</a:t>
            </a:r>
            <a:r>
              <a:rPr lang="ro-RO" sz="1600" dirty="0"/>
              <a:t> </a:t>
            </a:r>
            <a:r>
              <a:rPr lang="ro-RO" sz="1600" dirty="0" err="1"/>
              <a:t>option</a:t>
            </a:r>
            <a:r>
              <a:rPr lang="ro-RO" sz="1600" dirty="0"/>
              <a:t> </a:t>
            </a:r>
            <a:r>
              <a:rPr lang="ro-RO" sz="1600" dirty="0" err="1"/>
              <a:t>is</a:t>
            </a:r>
            <a:r>
              <a:rPr lang="ro-RO" sz="1600" dirty="0"/>
              <a:t> </a:t>
            </a:r>
            <a:r>
              <a:rPr lang="ro-RO" sz="1600" dirty="0" err="1"/>
              <a:t>totally</a:t>
            </a:r>
            <a:r>
              <a:rPr lang="ro-RO" sz="1600" dirty="0"/>
              <a:t> </a:t>
            </a:r>
            <a:r>
              <a:rPr lang="ro-RO" sz="1600" dirty="0" err="1"/>
              <a:t>unacceptable</a:t>
            </a:r>
            <a:r>
              <a:rPr lang="ro-RO" sz="1600" dirty="0"/>
              <a:t> </a:t>
            </a:r>
            <a:r>
              <a:rPr lang="ro-RO" sz="1600" dirty="0" err="1"/>
              <a:t>under</a:t>
            </a:r>
            <a:r>
              <a:rPr lang="ro-RO" sz="1600" dirty="0"/>
              <a:t> </a:t>
            </a:r>
            <a:r>
              <a:rPr lang="ro-RO" sz="1600" dirty="0" err="1"/>
              <a:t>any</a:t>
            </a:r>
            <a:r>
              <a:rPr lang="ro-RO" sz="1600" dirty="0"/>
              <a:t> </a:t>
            </a:r>
            <a:r>
              <a:rPr lang="ro-RO" sz="1600" dirty="0" err="1"/>
              <a:t>circumstances</a:t>
            </a:r>
            <a:r>
              <a:rPr lang="ro-RO" sz="1600" dirty="0"/>
              <a:t>. </a:t>
            </a:r>
            <a:r>
              <a:rPr lang="ro-RO" sz="1600" dirty="0" err="1"/>
              <a:t>You</a:t>
            </a:r>
            <a:r>
              <a:rPr lang="ro-RO" sz="1600" dirty="0"/>
              <a:t> </a:t>
            </a:r>
            <a:r>
              <a:rPr lang="ro-RO" sz="1600" dirty="0" err="1"/>
              <a:t>would</a:t>
            </a:r>
            <a:r>
              <a:rPr lang="ro-RO" sz="1600" dirty="0"/>
              <a:t> </a:t>
            </a:r>
            <a:r>
              <a:rPr lang="ro-RO" sz="1600" dirty="0" err="1"/>
              <a:t>not</a:t>
            </a:r>
            <a:r>
              <a:rPr lang="ro-RO" sz="1600" dirty="0"/>
              <a:t> accept it, </a:t>
            </a:r>
            <a:r>
              <a:rPr lang="ro-RO" sz="1600" dirty="0" err="1"/>
              <a:t>even</a:t>
            </a:r>
            <a:r>
              <a:rPr lang="ro-RO" sz="1600" dirty="0"/>
              <a:t> as part of a </a:t>
            </a:r>
            <a:r>
              <a:rPr lang="ro-RO" sz="1600" dirty="0" err="1"/>
              <a:t>peace</a:t>
            </a:r>
            <a:r>
              <a:rPr lang="ro-RO" sz="1600" dirty="0"/>
              <a:t> agreement </a:t>
            </a:r>
            <a:r>
              <a:rPr lang="ro-RO" sz="1600" dirty="0" err="1"/>
              <a:t>to</a:t>
            </a:r>
            <a:r>
              <a:rPr lang="ro-RO" sz="1600" dirty="0"/>
              <a:t> solve </a:t>
            </a:r>
            <a:r>
              <a:rPr lang="ro-RO" sz="1600" dirty="0" err="1"/>
              <a:t>the</a:t>
            </a:r>
            <a:r>
              <a:rPr lang="ro-RO" sz="1600" dirty="0"/>
              <a:t> </a:t>
            </a:r>
            <a:r>
              <a:rPr lang="ro-RO" sz="1600" dirty="0" err="1"/>
              <a:t>Transdniestria</a:t>
            </a:r>
            <a:r>
              <a:rPr lang="ro-RO" sz="1600" dirty="0"/>
              <a:t> </a:t>
            </a:r>
            <a:r>
              <a:rPr lang="ro-RO" sz="1600" dirty="0" err="1"/>
              <a:t>issue</a:t>
            </a:r>
            <a:r>
              <a:rPr lang="ro-RO" sz="1600" dirty="0"/>
              <a:t>.</a:t>
            </a:r>
          </a:p>
          <a:p>
            <a:r>
              <a:rPr lang="ro-RO" sz="1600" b="1" dirty="0" err="1"/>
              <a:t>www.peacepolls.org</a:t>
            </a:r>
            <a:endParaRPr lang="en-GB" sz="1600" b="1" dirty="0"/>
          </a:p>
          <a:p>
            <a:endParaRPr lang="en-US" sz="1400" dirty="0"/>
          </a:p>
        </p:txBody>
      </p:sp>
      <p:pic>
        <p:nvPicPr>
          <p:cNvPr id="4" name="Picture 3">
            <a:extLst>
              <a:ext uri="{FF2B5EF4-FFF2-40B4-BE49-F238E27FC236}">
                <a16:creationId xmlns:a16="http://schemas.microsoft.com/office/drawing/2014/main" id="{7315CA49-6290-1C42-AB54-F7FD533954AC}"/>
              </a:ext>
            </a:extLst>
          </p:cNvPr>
          <p:cNvPicPr>
            <a:picLocks noChangeAspect="1"/>
          </p:cNvPicPr>
          <p:nvPr/>
        </p:nvPicPr>
        <p:blipFill rotWithShape="1">
          <a:blip r:embed="rId2"/>
          <a:srcRect t="4113" r="1" b="4312"/>
          <a:stretch/>
        </p:blipFill>
        <p:spPr>
          <a:xfrm>
            <a:off x="7199440" y="10"/>
            <a:ext cx="4992560" cy="6857990"/>
          </a:xfrm>
          <a:prstGeom prst="rect">
            <a:avLst/>
          </a:prstGeom>
          <a:effectLst/>
        </p:spPr>
      </p:pic>
    </p:spTree>
    <p:extLst>
      <p:ext uri="{BB962C8B-B14F-4D97-AF65-F5344CB8AC3E}">
        <p14:creationId xmlns:p14="http://schemas.microsoft.com/office/powerpoint/2010/main" val="102003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EEAA5-3CCF-D542-B455-215EAB7010C4}"/>
              </a:ext>
            </a:extLst>
          </p:cNvPr>
          <p:cNvSpPr>
            <a:spLocks noGrp="1"/>
          </p:cNvSpPr>
          <p:nvPr>
            <p:ph type="title"/>
          </p:nvPr>
        </p:nvSpPr>
        <p:spPr>
          <a:xfrm>
            <a:off x="838199" y="537883"/>
            <a:ext cx="4783697" cy="3390650"/>
          </a:xfrm>
        </p:spPr>
        <p:txBody>
          <a:bodyPr anchor="b">
            <a:normAutofit/>
          </a:bodyPr>
          <a:lstStyle/>
          <a:p>
            <a:r>
              <a:rPr lang="en-GB" sz="2500" b="1" dirty="0"/>
              <a:t>Protestant and Catholic support for the six options:</a:t>
            </a:r>
            <a:br>
              <a:rPr lang="en-GB" sz="2500" b="1" dirty="0"/>
            </a:br>
            <a:r>
              <a:rPr lang="en-GB" sz="2500" b="1" dirty="0"/>
              <a:t>‘On matters of mutual interest North/South bodies should’</a:t>
            </a:r>
            <a:br>
              <a:rPr lang="en-GB" sz="2500" b="1" dirty="0"/>
            </a:br>
            <a:r>
              <a:rPr lang="en-GB" sz="2500" b="1" dirty="0"/>
              <a:t> </a:t>
            </a:r>
            <a:endParaRPr lang="en-US" sz="2500" b="1" dirty="0"/>
          </a:p>
        </p:txBody>
      </p:sp>
      <p:sp>
        <p:nvSpPr>
          <p:cNvPr id="16" name="Content Placeholder 15">
            <a:extLst>
              <a:ext uri="{FF2B5EF4-FFF2-40B4-BE49-F238E27FC236}">
                <a16:creationId xmlns:a16="http://schemas.microsoft.com/office/drawing/2014/main" id="{D58019AE-505E-1830-9E3C-6B789E194225}"/>
              </a:ext>
            </a:extLst>
          </p:cNvPr>
          <p:cNvSpPr>
            <a:spLocks noGrp="1"/>
          </p:cNvSpPr>
          <p:nvPr>
            <p:ph idx="1"/>
          </p:nvPr>
        </p:nvSpPr>
        <p:spPr>
          <a:xfrm>
            <a:off x="838199" y="5757333"/>
            <a:ext cx="4783697" cy="362573"/>
          </a:xfrm>
        </p:spPr>
        <p:txBody>
          <a:bodyPr>
            <a:normAutofit lnSpcReduction="10000"/>
          </a:bodyPr>
          <a:lstStyle/>
          <a:p>
            <a:pPr marL="0" indent="0">
              <a:buNone/>
            </a:pPr>
            <a:endParaRPr lang="en-US" sz="2000" dirty="0"/>
          </a:p>
        </p:txBody>
      </p:sp>
      <p:pic>
        <p:nvPicPr>
          <p:cNvPr id="12" name="Content Placeholder 11">
            <a:extLst>
              <a:ext uri="{FF2B5EF4-FFF2-40B4-BE49-F238E27FC236}">
                <a16:creationId xmlns:a16="http://schemas.microsoft.com/office/drawing/2014/main" id="{B2C9F84A-DFA4-DB49-889A-E9CBAE69F726}"/>
              </a:ext>
            </a:extLst>
          </p:cNvPr>
          <p:cNvPicPr>
            <a:picLocks noChangeAspect="1"/>
          </p:cNvPicPr>
          <p:nvPr/>
        </p:nvPicPr>
        <p:blipFill>
          <a:blip r:embed="rId2"/>
          <a:stretch>
            <a:fillRect/>
          </a:stretch>
        </p:blipFill>
        <p:spPr>
          <a:xfrm>
            <a:off x="5990417" y="537882"/>
            <a:ext cx="5361389" cy="5582023"/>
          </a:xfrm>
          <a:prstGeom prst="rect">
            <a:avLst/>
          </a:prstGeom>
        </p:spPr>
      </p:pic>
    </p:spTree>
    <p:extLst>
      <p:ext uri="{BB962C8B-B14F-4D97-AF65-F5344CB8AC3E}">
        <p14:creationId xmlns:p14="http://schemas.microsoft.com/office/powerpoint/2010/main" val="423377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1C88F9-E440-45DE-A776-9609EB590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9">
            <a:extLst>
              <a:ext uri="{FF2B5EF4-FFF2-40B4-BE49-F238E27FC236}">
                <a16:creationId xmlns:a16="http://schemas.microsoft.com/office/drawing/2014/main" id="{E5D37D6B-F907-F442-83B7-9C635EBBEB22}"/>
              </a:ext>
            </a:extLst>
          </p:cNvPr>
          <p:cNvSpPr>
            <a:spLocks noGrp="1"/>
          </p:cNvSpPr>
          <p:nvPr>
            <p:ph type="title"/>
          </p:nvPr>
        </p:nvSpPr>
        <p:spPr>
          <a:xfrm>
            <a:off x="838200" y="557189"/>
            <a:ext cx="2880360" cy="5571897"/>
          </a:xfrm>
        </p:spPr>
        <p:txBody>
          <a:bodyPr vert="horz" lIns="91440" tIns="45720" rIns="91440" bIns="45720" rtlCol="0" anchor="ctr">
            <a:normAutofit/>
          </a:bodyPr>
          <a:lstStyle/>
          <a:p>
            <a:r>
              <a:rPr lang="en-US" sz="4800" b="1" kern="1200">
                <a:solidFill>
                  <a:schemeClr val="tx1"/>
                </a:solidFill>
                <a:latin typeface="+mj-lt"/>
                <a:ea typeface="+mj-ea"/>
                <a:cs typeface="+mj-cs"/>
              </a:rPr>
              <a:t>Public Diplomacy Belfast Telegraph</a:t>
            </a:r>
          </a:p>
        </p:txBody>
      </p:sp>
      <p:pic>
        <p:nvPicPr>
          <p:cNvPr id="4" name="Picture 5">
            <a:extLst>
              <a:ext uri="{FF2B5EF4-FFF2-40B4-BE49-F238E27FC236}">
                <a16:creationId xmlns:a16="http://schemas.microsoft.com/office/drawing/2014/main" id="{4EDED60C-29A7-0749-AB1A-76ECD32DB6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rot="5400000">
            <a:off x="8656854" y="721702"/>
            <a:ext cx="2989586" cy="2242189"/>
          </a:xfrm>
          <a:prstGeom prst="rect">
            <a:avLst/>
          </a:prstGeom>
        </p:spPr>
      </p:pic>
      <p:pic>
        <p:nvPicPr>
          <p:cNvPr id="7" name="Content Placeholder 6">
            <a:extLst>
              <a:ext uri="{FF2B5EF4-FFF2-40B4-BE49-F238E27FC236}">
                <a16:creationId xmlns:a16="http://schemas.microsoft.com/office/drawing/2014/main" id="{CF3E3050-97DB-8044-9B37-E593D3960D24}"/>
              </a:ext>
            </a:extLst>
          </p:cNvPr>
          <p:cNvPicPr>
            <a:picLocks noGrp="1" noChangeAspect="1"/>
          </p:cNvPicPr>
          <p:nvPr>
            <p:ph idx="1"/>
          </p:nvPr>
        </p:nvPicPr>
        <p:blipFill>
          <a:blip r:embed="rId3"/>
          <a:stretch>
            <a:fillRect/>
          </a:stretch>
        </p:blipFill>
        <p:spPr>
          <a:xfrm>
            <a:off x="4401730" y="348003"/>
            <a:ext cx="4071712" cy="3053784"/>
          </a:xfrm>
          <a:prstGeom prst="rect">
            <a:avLst/>
          </a:prstGeom>
        </p:spPr>
      </p:pic>
      <p:pic>
        <p:nvPicPr>
          <p:cNvPr id="5" name="Picture 5">
            <a:extLst>
              <a:ext uri="{FF2B5EF4-FFF2-40B4-BE49-F238E27FC236}">
                <a16:creationId xmlns:a16="http://schemas.microsoft.com/office/drawing/2014/main" id="{D567D549-0E43-2F4B-B84E-4073CD69D6C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4266960" y="3647165"/>
            <a:ext cx="3709562" cy="2782172"/>
          </a:xfrm>
          <a:prstGeom prst="rect">
            <a:avLst/>
          </a:prstGeom>
        </p:spPr>
      </p:pic>
      <p:pic>
        <p:nvPicPr>
          <p:cNvPr id="6" name="Picture 5">
            <a:extLst>
              <a:ext uri="{FF2B5EF4-FFF2-40B4-BE49-F238E27FC236}">
                <a16:creationId xmlns:a16="http://schemas.microsoft.com/office/drawing/2014/main" id="{4D92638D-1DD0-0149-955D-A8D2597C4D3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8255916" y="3647165"/>
            <a:ext cx="3709563" cy="2782172"/>
          </a:xfrm>
          <a:prstGeom prst="rect">
            <a:avLst/>
          </a:prstGeom>
        </p:spPr>
      </p:pic>
    </p:spTree>
    <p:extLst>
      <p:ext uri="{BB962C8B-B14F-4D97-AF65-F5344CB8AC3E}">
        <p14:creationId xmlns:p14="http://schemas.microsoft.com/office/powerpoint/2010/main" val="417429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FA0E9-1A32-5E4F-9C59-1C43E2979A9E}"/>
              </a:ext>
            </a:extLst>
          </p:cNvPr>
          <p:cNvSpPr>
            <a:spLocks noGrp="1"/>
          </p:cNvSpPr>
          <p:nvPr>
            <p:ph type="title"/>
          </p:nvPr>
        </p:nvSpPr>
        <p:spPr>
          <a:xfrm>
            <a:off x="910120" y="572568"/>
            <a:ext cx="2019348" cy="3652157"/>
          </a:xfrm>
        </p:spPr>
        <p:txBody>
          <a:bodyPr anchor="b">
            <a:normAutofit/>
          </a:bodyPr>
          <a:lstStyle/>
          <a:p>
            <a:r>
              <a:rPr lang="en-US" sz="3600" b="1" dirty="0" err="1">
                <a:solidFill>
                  <a:schemeClr val="tx2"/>
                </a:solidFill>
              </a:rPr>
              <a:t>RemeshAI</a:t>
            </a:r>
            <a:r>
              <a:rPr lang="en-US" sz="3600" b="1" dirty="0">
                <a:solidFill>
                  <a:schemeClr val="tx2"/>
                </a:solidFill>
              </a:rPr>
              <a:t> live Digital Dialogue</a:t>
            </a:r>
            <a:endParaRPr lang="en-US" sz="3600" dirty="0">
              <a:solidFill>
                <a:schemeClr val="tx2"/>
              </a:solidFill>
            </a:endParaRPr>
          </a:p>
        </p:txBody>
      </p:sp>
      <p:sp>
        <p:nvSpPr>
          <p:cNvPr id="9" name="Content Placeholder 8">
            <a:extLst>
              <a:ext uri="{FF2B5EF4-FFF2-40B4-BE49-F238E27FC236}">
                <a16:creationId xmlns:a16="http://schemas.microsoft.com/office/drawing/2014/main" id="{2521CA5E-7191-9D4B-584E-970C39A3827E}"/>
              </a:ext>
            </a:extLst>
          </p:cNvPr>
          <p:cNvSpPr>
            <a:spLocks noGrp="1"/>
          </p:cNvSpPr>
          <p:nvPr>
            <p:ph idx="1"/>
          </p:nvPr>
        </p:nvSpPr>
        <p:spPr>
          <a:xfrm>
            <a:off x="899811" y="2596242"/>
            <a:ext cx="3380527" cy="3652157"/>
          </a:xfrm>
        </p:spPr>
        <p:txBody>
          <a:bodyPr>
            <a:normAutofit/>
          </a:bodyPr>
          <a:lstStyle/>
          <a:p>
            <a:endParaRPr lang="en-US" sz="1600">
              <a:solidFill>
                <a:schemeClr val="tx2"/>
              </a:solidFill>
            </a:endParaRPr>
          </a:p>
        </p:txBody>
      </p:sp>
      <p:pic>
        <p:nvPicPr>
          <p:cNvPr id="5" name="Content Placeholder 4">
            <a:extLst>
              <a:ext uri="{FF2B5EF4-FFF2-40B4-BE49-F238E27FC236}">
                <a16:creationId xmlns:a16="http://schemas.microsoft.com/office/drawing/2014/main" id="{4E6E99F0-1EBF-C44E-B6CF-2E285C18E02D}"/>
              </a:ext>
            </a:extLst>
          </p:cNvPr>
          <p:cNvPicPr>
            <a:picLocks noChangeAspect="1"/>
          </p:cNvPicPr>
          <p:nvPr/>
        </p:nvPicPr>
        <p:blipFill>
          <a:blip r:embed="rId2"/>
          <a:stretch>
            <a:fillRect/>
          </a:stretch>
        </p:blipFill>
        <p:spPr>
          <a:xfrm>
            <a:off x="4436533" y="386172"/>
            <a:ext cx="7227632" cy="5709828"/>
          </a:xfrm>
          <a:prstGeom prst="rect">
            <a:avLst/>
          </a:prstGeom>
        </p:spPr>
      </p:pic>
    </p:spTree>
    <p:extLst>
      <p:ext uri="{BB962C8B-B14F-4D97-AF65-F5344CB8AC3E}">
        <p14:creationId xmlns:p14="http://schemas.microsoft.com/office/powerpoint/2010/main" val="415682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655A-FA70-7049-9F6F-EEE8087D6F46}"/>
              </a:ext>
            </a:extLst>
          </p:cNvPr>
          <p:cNvSpPr>
            <a:spLocks noGrp="1"/>
          </p:cNvSpPr>
          <p:nvPr>
            <p:ph type="title"/>
          </p:nvPr>
        </p:nvSpPr>
        <p:spPr>
          <a:xfrm>
            <a:off x="910119" y="572568"/>
            <a:ext cx="2036281" cy="3652157"/>
          </a:xfrm>
        </p:spPr>
        <p:txBody>
          <a:bodyPr anchor="b">
            <a:normAutofit/>
          </a:bodyPr>
          <a:lstStyle/>
          <a:p>
            <a:r>
              <a:rPr lang="en-US" sz="3600" b="1" dirty="0" err="1">
                <a:solidFill>
                  <a:schemeClr val="tx2"/>
                </a:solidFill>
              </a:rPr>
              <a:t>RemeshAI</a:t>
            </a:r>
            <a:r>
              <a:rPr lang="en-US" sz="3600" b="1" dirty="0">
                <a:solidFill>
                  <a:schemeClr val="tx2"/>
                </a:solidFill>
              </a:rPr>
              <a:t> live Digital Dialogue</a:t>
            </a:r>
            <a:endParaRPr lang="en-US" sz="3600" dirty="0">
              <a:solidFill>
                <a:schemeClr val="tx2"/>
              </a:solidFill>
            </a:endParaRPr>
          </a:p>
        </p:txBody>
      </p:sp>
      <p:sp>
        <p:nvSpPr>
          <p:cNvPr id="9" name="Content Placeholder 8">
            <a:extLst>
              <a:ext uri="{FF2B5EF4-FFF2-40B4-BE49-F238E27FC236}">
                <a16:creationId xmlns:a16="http://schemas.microsoft.com/office/drawing/2014/main" id="{B8951C7D-EA19-7263-6B25-6871BF83F58D}"/>
              </a:ext>
            </a:extLst>
          </p:cNvPr>
          <p:cNvSpPr>
            <a:spLocks noGrp="1"/>
          </p:cNvSpPr>
          <p:nvPr>
            <p:ph idx="1"/>
          </p:nvPr>
        </p:nvSpPr>
        <p:spPr>
          <a:xfrm>
            <a:off x="899811" y="2596242"/>
            <a:ext cx="3380527" cy="3652157"/>
          </a:xfrm>
        </p:spPr>
        <p:txBody>
          <a:bodyPr>
            <a:normAutofit/>
          </a:bodyPr>
          <a:lstStyle/>
          <a:p>
            <a:endParaRPr lang="en-US" sz="1600">
              <a:solidFill>
                <a:schemeClr val="tx2"/>
              </a:solidFill>
            </a:endParaRPr>
          </a:p>
        </p:txBody>
      </p:sp>
      <p:pic>
        <p:nvPicPr>
          <p:cNvPr id="5" name="Content Placeholder 4">
            <a:extLst>
              <a:ext uri="{FF2B5EF4-FFF2-40B4-BE49-F238E27FC236}">
                <a16:creationId xmlns:a16="http://schemas.microsoft.com/office/drawing/2014/main" id="{26B89E10-31A5-CC4B-B3D5-F6A05A83AD71}"/>
              </a:ext>
            </a:extLst>
          </p:cNvPr>
          <p:cNvPicPr>
            <a:picLocks noChangeAspect="1"/>
          </p:cNvPicPr>
          <p:nvPr/>
        </p:nvPicPr>
        <p:blipFill>
          <a:blip r:embed="rId2"/>
          <a:stretch>
            <a:fillRect/>
          </a:stretch>
        </p:blipFill>
        <p:spPr>
          <a:xfrm>
            <a:off x="4280339" y="317394"/>
            <a:ext cx="7625712" cy="5795539"/>
          </a:xfrm>
          <a:prstGeom prst="rect">
            <a:avLst/>
          </a:prstGeom>
        </p:spPr>
      </p:pic>
    </p:spTree>
    <p:extLst>
      <p:ext uri="{BB962C8B-B14F-4D97-AF65-F5344CB8AC3E}">
        <p14:creationId xmlns:p14="http://schemas.microsoft.com/office/powerpoint/2010/main" val="341687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A02F-D1FD-3B4F-9069-FAB1FEE28E0B}"/>
              </a:ext>
            </a:extLst>
          </p:cNvPr>
          <p:cNvSpPr>
            <a:spLocks noGrp="1"/>
          </p:cNvSpPr>
          <p:nvPr>
            <p:ph type="title"/>
          </p:nvPr>
        </p:nvSpPr>
        <p:spPr>
          <a:xfrm>
            <a:off x="910119" y="572569"/>
            <a:ext cx="2036281" cy="3017298"/>
          </a:xfrm>
        </p:spPr>
        <p:txBody>
          <a:bodyPr anchor="b">
            <a:normAutofit/>
          </a:bodyPr>
          <a:lstStyle/>
          <a:p>
            <a:r>
              <a:rPr lang="en-US" sz="3600" b="1" dirty="0" err="1">
                <a:solidFill>
                  <a:schemeClr val="tx2"/>
                </a:solidFill>
              </a:rPr>
              <a:t>RemeshAI</a:t>
            </a:r>
            <a:r>
              <a:rPr lang="en-US" sz="3600" b="1" dirty="0">
                <a:solidFill>
                  <a:schemeClr val="tx2"/>
                </a:solidFill>
              </a:rPr>
              <a:t> live Digital Dialogue</a:t>
            </a:r>
            <a:endParaRPr lang="en-US" sz="3600" dirty="0">
              <a:solidFill>
                <a:schemeClr val="tx2"/>
              </a:solidFill>
            </a:endParaRPr>
          </a:p>
        </p:txBody>
      </p:sp>
      <p:sp>
        <p:nvSpPr>
          <p:cNvPr id="9" name="Content Placeholder 8">
            <a:extLst>
              <a:ext uri="{FF2B5EF4-FFF2-40B4-BE49-F238E27FC236}">
                <a16:creationId xmlns:a16="http://schemas.microsoft.com/office/drawing/2014/main" id="{8C69862F-FDC8-052A-C24C-0E991152FCA1}"/>
              </a:ext>
            </a:extLst>
          </p:cNvPr>
          <p:cNvSpPr>
            <a:spLocks noGrp="1"/>
          </p:cNvSpPr>
          <p:nvPr>
            <p:ph idx="1"/>
          </p:nvPr>
        </p:nvSpPr>
        <p:spPr>
          <a:xfrm>
            <a:off x="899811" y="2596242"/>
            <a:ext cx="3380527" cy="3652157"/>
          </a:xfrm>
        </p:spPr>
        <p:txBody>
          <a:bodyPr>
            <a:normAutofit/>
          </a:bodyPr>
          <a:lstStyle/>
          <a:p>
            <a:endParaRPr lang="en-US" sz="1600">
              <a:solidFill>
                <a:schemeClr val="tx2"/>
              </a:solidFill>
            </a:endParaRPr>
          </a:p>
        </p:txBody>
      </p:sp>
      <p:pic>
        <p:nvPicPr>
          <p:cNvPr id="5" name="Content Placeholder 4">
            <a:extLst>
              <a:ext uri="{FF2B5EF4-FFF2-40B4-BE49-F238E27FC236}">
                <a16:creationId xmlns:a16="http://schemas.microsoft.com/office/drawing/2014/main" id="{5CB3258A-183E-3142-9F02-3FE12B01BA9B}"/>
              </a:ext>
            </a:extLst>
          </p:cNvPr>
          <p:cNvPicPr>
            <a:picLocks noChangeAspect="1"/>
          </p:cNvPicPr>
          <p:nvPr/>
        </p:nvPicPr>
        <p:blipFill>
          <a:blip r:embed="rId2"/>
          <a:stretch>
            <a:fillRect/>
          </a:stretch>
        </p:blipFill>
        <p:spPr>
          <a:xfrm>
            <a:off x="4504267" y="297782"/>
            <a:ext cx="7498028" cy="6204617"/>
          </a:xfrm>
          <a:prstGeom prst="rect">
            <a:avLst/>
          </a:prstGeom>
        </p:spPr>
      </p:pic>
    </p:spTree>
    <p:extLst>
      <p:ext uri="{BB962C8B-B14F-4D97-AF65-F5344CB8AC3E}">
        <p14:creationId xmlns:p14="http://schemas.microsoft.com/office/powerpoint/2010/main" val="207704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AE473BD-9A2A-420F-B844-12BCFA3D4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8405C64-6480-D448-8E77-15868B03CB44}"/>
              </a:ext>
            </a:extLst>
          </p:cNvPr>
          <p:cNvSpPr>
            <a:spLocks noGrp="1"/>
          </p:cNvSpPr>
          <p:nvPr>
            <p:ph type="title"/>
          </p:nvPr>
        </p:nvSpPr>
        <p:spPr>
          <a:xfrm>
            <a:off x="549277" y="458033"/>
            <a:ext cx="5257798" cy="726224"/>
          </a:xfrm>
        </p:spPr>
        <p:txBody>
          <a:bodyPr vert="horz" wrap="square" lIns="91440" tIns="45720" rIns="91440" bIns="45720" rtlCol="0" anchor="ctr">
            <a:normAutofit/>
          </a:bodyPr>
          <a:lstStyle/>
          <a:p>
            <a:r>
              <a:rPr lang="en-US" sz="2200" b="1"/>
              <a:t>1.2 M Libyans followed this AI Dialogue on Facebook and TV</a:t>
            </a:r>
          </a:p>
        </p:txBody>
      </p:sp>
      <p:pic>
        <p:nvPicPr>
          <p:cNvPr id="7" name="Picture 6">
            <a:extLst>
              <a:ext uri="{FF2B5EF4-FFF2-40B4-BE49-F238E27FC236}">
                <a16:creationId xmlns:a16="http://schemas.microsoft.com/office/drawing/2014/main" id="{173C85FE-37D8-EE47-B88C-C6C75BDFBF73}"/>
              </a:ext>
            </a:extLst>
          </p:cNvPr>
          <p:cNvPicPr>
            <a:picLocks noChangeAspect="1"/>
          </p:cNvPicPr>
          <p:nvPr/>
        </p:nvPicPr>
        <p:blipFill>
          <a:blip r:embed="rId2"/>
          <a:stretch>
            <a:fillRect/>
          </a:stretch>
        </p:blipFill>
        <p:spPr>
          <a:xfrm>
            <a:off x="4702235" y="1390422"/>
            <a:ext cx="2209680" cy="4752000"/>
          </a:xfrm>
          <a:prstGeom prst="rect">
            <a:avLst/>
          </a:prstGeom>
          <a:effectLst>
            <a:outerShdw blurRad="508000" dist="101600" dir="5400000" algn="tl" rotWithShape="0">
              <a:prstClr val="black">
                <a:alpha val="10000"/>
              </a:prstClr>
            </a:outerShdw>
          </a:effectLst>
        </p:spPr>
      </p:pic>
      <p:pic>
        <p:nvPicPr>
          <p:cNvPr id="5" name="Content Placeholder 4">
            <a:extLst>
              <a:ext uri="{FF2B5EF4-FFF2-40B4-BE49-F238E27FC236}">
                <a16:creationId xmlns:a16="http://schemas.microsoft.com/office/drawing/2014/main" id="{44A49CE9-EE47-0443-96C7-B164D1F221C3}"/>
              </a:ext>
            </a:extLst>
          </p:cNvPr>
          <p:cNvPicPr>
            <a:picLocks noGrp="1" noChangeAspect="1"/>
          </p:cNvPicPr>
          <p:nvPr>
            <p:ph idx="1"/>
          </p:nvPr>
        </p:nvPicPr>
        <p:blipFill>
          <a:blip r:embed="rId3"/>
          <a:stretch>
            <a:fillRect/>
          </a:stretch>
        </p:blipFill>
        <p:spPr>
          <a:xfrm>
            <a:off x="1719014" y="1390422"/>
            <a:ext cx="2209680" cy="4752000"/>
          </a:xfrm>
          <a:prstGeom prst="rect">
            <a:avLst/>
          </a:prstGeom>
          <a:effectLst>
            <a:outerShdw blurRad="508000" dist="101600" dir="5400000" algn="tl" rotWithShape="0">
              <a:prstClr val="black">
                <a:alpha val="10000"/>
              </a:prstClr>
            </a:outerShdw>
          </a:effectLst>
        </p:spPr>
      </p:pic>
      <p:pic>
        <p:nvPicPr>
          <p:cNvPr id="9" name="Picture 8">
            <a:extLst>
              <a:ext uri="{FF2B5EF4-FFF2-40B4-BE49-F238E27FC236}">
                <a16:creationId xmlns:a16="http://schemas.microsoft.com/office/drawing/2014/main" id="{036935A0-9C78-674B-84B0-BC89B7F6DD9C}"/>
              </a:ext>
            </a:extLst>
          </p:cNvPr>
          <p:cNvPicPr>
            <a:picLocks noChangeAspect="1"/>
          </p:cNvPicPr>
          <p:nvPr/>
        </p:nvPicPr>
        <p:blipFill>
          <a:blip r:embed="rId4"/>
          <a:stretch>
            <a:fillRect/>
          </a:stretch>
        </p:blipFill>
        <p:spPr>
          <a:xfrm>
            <a:off x="7685456" y="1390422"/>
            <a:ext cx="2185920" cy="4752000"/>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3214737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E3A6B-9B77-1C46-8248-74F1718334E1}"/>
              </a:ext>
            </a:extLst>
          </p:cNvPr>
          <p:cNvSpPr>
            <a:spLocks noGrp="1"/>
          </p:cNvSpPr>
          <p:nvPr>
            <p:ph type="title"/>
          </p:nvPr>
        </p:nvSpPr>
        <p:spPr>
          <a:xfrm>
            <a:off x="467834" y="365125"/>
            <a:ext cx="1913859" cy="5811838"/>
          </a:xfrm>
        </p:spPr>
        <p:txBody>
          <a:bodyPr/>
          <a:lstStyle/>
          <a:p>
            <a:r>
              <a:rPr lang="en-US" b="1" dirty="0" err="1"/>
              <a:t>OpenAI</a:t>
            </a:r>
            <a:endParaRPr lang="en-US" b="1" dirty="0"/>
          </a:p>
        </p:txBody>
      </p:sp>
      <p:pic>
        <p:nvPicPr>
          <p:cNvPr id="5" name="Content Placeholder 4">
            <a:extLst>
              <a:ext uri="{FF2B5EF4-FFF2-40B4-BE49-F238E27FC236}">
                <a16:creationId xmlns:a16="http://schemas.microsoft.com/office/drawing/2014/main" id="{A7566264-E68C-8A48-8133-E2AA541B8D0A}"/>
              </a:ext>
            </a:extLst>
          </p:cNvPr>
          <p:cNvPicPr>
            <a:picLocks noGrp="1" noChangeAspect="1"/>
          </p:cNvPicPr>
          <p:nvPr>
            <p:ph idx="1"/>
          </p:nvPr>
        </p:nvPicPr>
        <p:blipFill>
          <a:blip r:embed="rId2"/>
          <a:stretch>
            <a:fillRect/>
          </a:stretch>
        </p:blipFill>
        <p:spPr>
          <a:xfrm>
            <a:off x="3043919" y="395490"/>
            <a:ext cx="8574722" cy="6067020"/>
          </a:xfrm>
        </p:spPr>
      </p:pic>
    </p:spTree>
    <p:extLst>
      <p:ext uri="{BB962C8B-B14F-4D97-AF65-F5344CB8AC3E}">
        <p14:creationId xmlns:p14="http://schemas.microsoft.com/office/powerpoint/2010/main" val="4166955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1233</Words>
  <Application>Microsoft Macintosh PowerPoint</Application>
  <PresentationFormat>Widescreen</PresentationFormat>
  <Paragraphs>60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AI and Peace Polls</vt:lpstr>
      <vt:lpstr>‘Pencil and Paper’ Peace Polls</vt:lpstr>
      <vt:lpstr>Protestant and Catholic support for the six options: ‘On matters of mutual interest North/South bodies should’  </vt:lpstr>
      <vt:lpstr>Public Diplomacy Belfast Telegraph</vt:lpstr>
      <vt:lpstr>RemeshAI live Digital Dialogue</vt:lpstr>
      <vt:lpstr>RemeshAI live Digital Dialogue</vt:lpstr>
      <vt:lpstr>RemeshAI live Digital Dialogue</vt:lpstr>
      <vt:lpstr>1.2 M Libyans followed this AI Dialogue on Facebook and TV</vt:lpstr>
      <vt:lpstr>OpenAI</vt:lpstr>
      <vt:lpstr>One of Ten Projects:   Collective dialogues for democratic input</vt:lpstr>
      <vt:lpstr>PowerPoint Presentation</vt:lpstr>
      <vt:lpstr>PowerPoint Presentation</vt:lpstr>
      <vt:lpstr>PowerPoint Presentation</vt:lpstr>
      <vt:lpstr>Utility of GPT-4</vt:lpstr>
      <vt:lpstr>Corrected bias of Prolific sample</vt:lpstr>
      <vt:lpstr>Policy v0.5</vt:lpstr>
      <vt:lpstr>The PSR Palestine-Israeli Pulse, settlement package tested in June-July 2017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and Peace Polls</dc:title>
  <dc:creator>Colin Irwin</dc:creator>
  <cp:lastModifiedBy>Colin Irwin</cp:lastModifiedBy>
  <cp:revision>5</cp:revision>
  <dcterms:created xsi:type="dcterms:W3CDTF">2023-09-18T11:38:35Z</dcterms:created>
  <dcterms:modified xsi:type="dcterms:W3CDTF">2023-09-18T11:42:23Z</dcterms:modified>
</cp:coreProperties>
</file>